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2" autoAdjust="0"/>
    <p:restoredTop sz="94639" autoAdjust="0"/>
  </p:normalViewPr>
  <p:slideViewPr>
    <p:cSldViewPr>
      <p:cViewPr>
        <p:scale>
          <a:sx n="100" d="100"/>
          <a:sy n="100" d="100"/>
        </p:scale>
        <p:origin x="1836" y="4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</a:rPr>
              <a:t>Доходы</a:t>
            </a:r>
          </a:p>
        </c:rich>
      </c:tx>
      <c:layout>
        <c:manualLayout>
          <c:xMode val="edge"/>
          <c:yMode val="edge"/>
          <c:x val="1.2685703443696045E-2"/>
          <c:y val="2.24696736810677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no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3102.076</c:v>
                </c:pt>
                <c:pt idx="1">
                  <c:v>9882.8009999999995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60-478E-87C8-74EACCAB34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4516.7759999999998</c:v>
                </c:pt>
                <c:pt idx="1">
                  <c:v>9746.5139999999992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960-478E-87C8-74EACCAB34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9910944"/>
        <c:axId val="539913120"/>
        <c:axId val="540291360"/>
      </c:bar3DChart>
      <c:catAx>
        <c:axId val="53991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rgbClr val="FF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9913120"/>
        <c:crosses val="autoZero"/>
        <c:auto val="1"/>
        <c:lblAlgn val="ctr"/>
        <c:lblOffset val="100"/>
        <c:noMultiLvlLbl val="0"/>
      </c:catAx>
      <c:valAx>
        <c:axId val="53991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highlight>
                  <a:srgbClr val="808080"/>
                </a:highlight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9910944"/>
        <c:crosses val="autoZero"/>
        <c:crossBetween val="between"/>
      </c:valAx>
      <c:serAx>
        <c:axId val="54029136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991312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ru-RU" dirty="0">
                <a:solidFill>
                  <a:schemeClr val="tx1"/>
                </a:solidFill>
              </a:rPr>
              <a:t>Расходы</a:t>
            </a:r>
          </a:p>
        </c:rich>
      </c:tx>
      <c:layout>
        <c:manualLayout>
          <c:xMode val="edge"/>
          <c:yMode val="edge"/>
          <c:x val="6.6906167979002618E-2"/>
          <c:y val="1.8749999999999999E-2"/>
        </c:manualLayout>
      </c:layout>
      <c:overlay val="0"/>
    </c:title>
    <c:autoTitleDeleted val="0"/>
    <c:view3D>
      <c:rotX val="15"/>
      <c:rotY val="2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8257513123359581"/>
          <c:y val="0.14797662401574804"/>
          <c:w val="0.79927214566929139"/>
          <c:h val="0.8176875000000000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416830708661418E-2"/>
                  <c:y val="-3.125E-2"/>
                </c:manualLayout>
              </c:layout>
              <c:spPr>
                <a:solidFill>
                  <a:prstClr val="white">
                    <a:lumMod val="85000"/>
                  </a:prst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56B-4E85-B375-D1F1576D9CB5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9886614173228343"/>
                      <c:h val="0.141901574803149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5000000000000001E-2"/>
                  <c:y val="-6.5625000000000058E-2"/>
                </c:manualLayout>
              </c:layout>
              <c:spPr>
                <a:solidFill>
                  <a:prstClr val="white">
                    <a:lumMod val="95000"/>
                  </a:prst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56B-4E85-B375-D1F1576D9CB5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839685039370079"/>
                      <c:h val="0.14815157480314961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14488</c:v>
                </c:pt>
                <c:pt idx="1">
                  <c:v>14481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6B-4E85-B375-D1F1576D9C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9910400"/>
        <c:axId val="539913664"/>
        <c:axId val="540290736"/>
      </c:bar3DChart>
      <c:catAx>
        <c:axId val="5399104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539913664"/>
        <c:crosses val="autoZero"/>
        <c:auto val="1"/>
        <c:lblAlgn val="ctr"/>
        <c:lblOffset val="100"/>
        <c:noMultiLvlLbl val="0"/>
      </c:catAx>
      <c:valAx>
        <c:axId val="53991366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539910400"/>
        <c:crosses val="autoZero"/>
        <c:crossBetween val="between"/>
      </c:valAx>
      <c:serAx>
        <c:axId val="540290736"/>
        <c:scaling>
          <c:orientation val="minMax"/>
        </c:scaling>
        <c:delete val="1"/>
        <c:axPos val="b"/>
        <c:majorTickMark val="out"/>
        <c:minorTickMark val="none"/>
        <c:tickLblPos val="nextTo"/>
        <c:crossAx val="539913664"/>
        <c:crosses val="autoZero"/>
      </c:ser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  <a:extLst>
              <a:ext uri="{BEBA8EAE-BF5A-486C-A8C5-ECC9F3942E4B}">
                <a14:imgProps xmlns:a14="http://schemas.microsoft.com/office/drawing/2010/main">
                  <a14:imgLayer r:embed="rId8"/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9361" y="9855"/>
            <a:ext cx="8085277" cy="1305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8307" y="1412747"/>
            <a:ext cx="8787384" cy="4658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2218" y="3048000"/>
            <a:ext cx="8382000" cy="1828800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  <a:tabLst>
                <a:tab pos="3699510" algn="l"/>
              </a:tabLst>
            </a:pP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Отчет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</a:t>
            </a:r>
            <a:endParaRPr lang="ru-RU" sz="2800" b="1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highlight>
                <a:srgbClr val="00FFFF"/>
              </a:highlight>
              <a:latin typeface="Book Antiqua" pitchFamily="18" charset="0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  <a:tabLst>
                <a:tab pos="3699510" algn="l"/>
              </a:tabLst>
            </a:pP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об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</a:t>
            </a: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исполнении</a:t>
            </a:r>
            <a:r>
              <a:rPr lang="ru-RU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</a:t>
            </a: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бюджета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</a:t>
            </a:r>
            <a:r>
              <a:rPr lang="ru-RU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Богатовского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 сельского </a:t>
            </a: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поселения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</a:t>
            </a: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Белогорског</a:t>
            </a:r>
            <a:r>
              <a:rPr lang="ru-RU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о района</a:t>
            </a:r>
            <a:endParaRPr sz="2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highlight>
                <a:srgbClr val="00FFFF"/>
              </a:highlight>
              <a:latin typeface="Book Antiqua" pitchFamily="18" charset="0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675"/>
              </a:spcBef>
            </a:pPr>
            <a:r>
              <a:rPr sz="2800" b="1" i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за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20</a:t>
            </a:r>
            <a:r>
              <a:rPr lang="ru-RU"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24</a:t>
            </a:r>
            <a:r>
              <a:rPr sz="28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highlight>
                  <a:srgbClr val="00FFFF"/>
                </a:highlight>
                <a:latin typeface="Book Antiqua" pitchFamily="18" charset="0"/>
                <a:cs typeface="Calibri"/>
              </a:rPr>
              <a:t> год</a:t>
            </a:r>
            <a:endParaRPr sz="2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highlight>
                <a:srgbClr val="00FFFF"/>
              </a:highlight>
              <a:latin typeface="Book Antiqua" pitchFamily="18" charset="0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11477" y="990600"/>
            <a:ext cx="6523482" cy="7048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52000"/>
            <a:lum/>
            <a:extLst>
              <a:ext uri="{BEBA8EAE-BF5A-486C-A8C5-ECC9F3942E4B}">
                <a14:imgProps xmlns:a14="http://schemas.microsoft.com/office/drawing/2010/main">
                  <a14:imgLayer r:embed="rId3"/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514" y="662432"/>
            <a:ext cx="7632065" cy="499944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5400" b="1" i="1" dirty="0" err="1">
                <a:solidFill>
                  <a:srgbClr val="002060"/>
                </a:solidFill>
                <a:latin typeface="Book Antiqua"/>
                <a:cs typeface="Book Antiqua"/>
              </a:rPr>
              <a:t>Желаю</a:t>
            </a:r>
            <a:r>
              <a:rPr sz="5400" b="1" i="1" dirty="0">
                <a:solidFill>
                  <a:srgbClr val="002060"/>
                </a:solidFill>
                <a:latin typeface="Book Antiqua"/>
                <a:cs typeface="Book Antiqua"/>
              </a:rPr>
              <a:t> всем здоровья, счастья и </a:t>
            </a:r>
            <a:r>
              <a:rPr sz="5400" b="1" i="1" spc="-5" dirty="0">
                <a:solidFill>
                  <a:srgbClr val="002060"/>
                </a:solidFill>
                <a:latin typeface="Book Antiqua"/>
                <a:cs typeface="Book Antiqua"/>
              </a:rPr>
              <a:t>благополучия! </a:t>
            </a:r>
            <a:endParaRPr lang="ru-RU" sz="5400" b="1" i="1" spc="-5" dirty="0">
              <a:solidFill>
                <a:srgbClr val="002060"/>
              </a:solidFill>
              <a:latin typeface="Book Antiqua"/>
              <a:cs typeface="Book Antiqua"/>
            </a:endParaRPr>
          </a:p>
          <a:p>
            <a:pPr marL="12700" algn="ctr">
              <a:lnSpc>
                <a:spcPct val="100000"/>
              </a:lnSpc>
            </a:pPr>
            <a:endParaRPr lang="ru-RU" sz="5400" b="1" i="1" spc="-5" dirty="0">
              <a:solidFill>
                <a:srgbClr val="002060"/>
              </a:solidFill>
              <a:latin typeface="Book Antiqua"/>
              <a:cs typeface="Book Antiqua"/>
            </a:endParaRPr>
          </a:p>
          <a:p>
            <a:pPr marL="12700" algn="ctr">
              <a:lnSpc>
                <a:spcPct val="100000"/>
              </a:lnSpc>
            </a:pPr>
            <a:endParaRPr lang="ru-RU" sz="5400" b="1" i="1" spc="-5" dirty="0">
              <a:solidFill>
                <a:srgbClr val="002060"/>
              </a:solidFill>
              <a:latin typeface="Book Antiqua"/>
              <a:cs typeface="Book Antiqua"/>
            </a:endParaRPr>
          </a:p>
          <a:p>
            <a:pPr marL="12700" algn="ctr">
              <a:lnSpc>
                <a:spcPct val="100000"/>
              </a:lnSpc>
            </a:pPr>
            <a:r>
              <a:rPr sz="5400" b="1" i="1" dirty="0" err="1">
                <a:solidFill>
                  <a:srgbClr val="002060"/>
                </a:solidFill>
                <a:latin typeface="Book Antiqua"/>
                <a:cs typeface="Book Antiqua"/>
              </a:rPr>
              <a:t>Спасибо</a:t>
            </a:r>
            <a:r>
              <a:rPr sz="5400" b="1" i="1" dirty="0">
                <a:solidFill>
                  <a:srgbClr val="002060"/>
                </a:solidFill>
                <a:latin typeface="Book Antiqua"/>
                <a:cs typeface="Book Antiqua"/>
              </a:rPr>
              <a:t> за</a:t>
            </a:r>
            <a:r>
              <a:rPr sz="5400" b="1" i="1" spc="-160" dirty="0">
                <a:solidFill>
                  <a:srgbClr val="002060"/>
                </a:solidFill>
                <a:latin typeface="Book Antiqua"/>
                <a:cs typeface="Book Antiqua"/>
              </a:rPr>
              <a:t> </a:t>
            </a:r>
            <a:r>
              <a:rPr sz="5400" b="1" i="1" dirty="0">
                <a:solidFill>
                  <a:srgbClr val="002060"/>
                </a:solidFill>
                <a:latin typeface="Book Antiqua"/>
                <a:cs typeface="Book Antiqua"/>
              </a:rPr>
              <a:t>внимание.</a:t>
            </a:r>
            <a:endParaRPr sz="5400" i="1" dirty="0">
              <a:solidFill>
                <a:srgbClr val="002060"/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78000"/>
            <a:lum/>
            <a:extLst>
              <a:ext uri="{BEBA8EAE-BF5A-486C-A8C5-ECC9F3942E4B}">
                <a14:imgProps xmlns:a14="http://schemas.microsoft.com/office/drawing/2010/main">
                  <a14:imgLayer r:embed="rId3"/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28600" y="1828800"/>
            <a:ext cx="8558530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Представляем Вашему вниманию Отчет об исполнении бюджета Богатовского сельского </a:t>
            </a: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поселения </a:t>
            </a:r>
            <a:r>
              <a:rPr sz="2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Белогорского</a:t>
            </a: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района</a:t>
            </a:r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 Республики Крым</a:t>
            </a: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за</a:t>
            </a: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 20</a:t>
            </a:r>
            <a:r>
              <a:rPr lang="ru-RU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24</a:t>
            </a: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 год.</a:t>
            </a:r>
          </a:p>
          <a:p>
            <a:pPr marL="12700" marR="5080" indent="646430" algn="just">
              <a:lnSpc>
                <a:spcPct val="100000"/>
              </a:lnSpc>
            </a:pPr>
            <a:r>
              <a:rPr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latin typeface="Calibri"/>
                <a:cs typeface="Calibri"/>
              </a:rPr>
              <a:t>Бюджет для граждан нацелен на получение  обратной связи от жителей поселения, которых  волнуют проблемы  муниципальных финансов.  Надеемся, что представление бюджета в понятной  для жителей форме повысит уровень общественного  участия граждан в бюджетном процессе.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28601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Уважаемые жители Богатовского сельского поселения!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0224" y="685800"/>
            <a:ext cx="796290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  <a:tabLst>
                <a:tab pos="6220460" algn="l"/>
              </a:tabLst>
            </a:pPr>
            <a:r>
              <a:rPr sz="2800" spc="-10" dirty="0">
                <a:solidFill>
                  <a:schemeClr val="tx2">
                    <a:lumMod val="50000"/>
                  </a:schemeClr>
                </a:solidFill>
              </a:rPr>
              <a:t>ОСНОВНЫЕ</a:t>
            </a:r>
            <a:r>
              <a:rPr sz="2800" spc="15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sz="2800" spc="-25" dirty="0">
                <a:solidFill>
                  <a:schemeClr val="tx2">
                    <a:lumMod val="50000"/>
                  </a:schemeClr>
                </a:solidFill>
              </a:rPr>
              <a:t>ПАРАМЕТРЫ</a:t>
            </a:r>
            <a:r>
              <a:rPr sz="2800" spc="35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sz="2800" spc="-10" dirty="0">
                <a:solidFill>
                  <a:schemeClr val="tx2">
                    <a:lumMod val="50000"/>
                  </a:schemeClr>
                </a:solidFill>
              </a:rPr>
              <a:t>ИСПОЛНЕНИЯ	</a:t>
            </a:r>
            <a:r>
              <a:rPr sz="2800" spc="-45" dirty="0">
                <a:solidFill>
                  <a:schemeClr val="tx2">
                    <a:lumMod val="50000"/>
                  </a:schemeClr>
                </a:solidFill>
              </a:rPr>
              <a:t>БЮДЖЕТА  </a:t>
            </a:r>
            <a:r>
              <a:rPr lang="ru-RU" sz="2800" spc="-20" dirty="0">
                <a:solidFill>
                  <a:schemeClr val="tx2">
                    <a:lumMod val="50000"/>
                  </a:schemeClr>
                </a:solidFill>
              </a:rPr>
              <a:t>БОГАТОВ</a:t>
            </a:r>
            <a:r>
              <a:rPr sz="2800" spc="-20" dirty="0">
                <a:solidFill>
                  <a:schemeClr val="tx2">
                    <a:lumMod val="50000"/>
                  </a:schemeClr>
                </a:solidFill>
              </a:rPr>
              <a:t>СКОГО </a:t>
            </a:r>
            <a:r>
              <a:rPr sz="2800" spc="-25" dirty="0">
                <a:solidFill>
                  <a:schemeClr val="tx2">
                    <a:lumMod val="50000"/>
                  </a:schemeClr>
                </a:solidFill>
              </a:rPr>
              <a:t>СЕЛЬСКОГО </a:t>
            </a:r>
            <a:r>
              <a:rPr sz="2800" spc="-10" dirty="0">
                <a:solidFill>
                  <a:schemeClr val="tx2">
                    <a:lumMod val="50000"/>
                  </a:schemeClr>
                </a:solidFill>
              </a:rPr>
              <a:t>ПОСЕЛЕНИЯ </a:t>
            </a:r>
            <a:r>
              <a:rPr sz="2800" spc="-15" dirty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sz="2800" spc="-5" dirty="0">
                <a:solidFill>
                  <a:schemeClr val="tx2">
                    <a:lumMod val="50000"/>
                  </a:schemeClr>
                </a:solidFill>
              </a:rPr>
              <a:t>20</a:t>
            </a:r>
            <a:r>
              <a:rPr lang="ru-RU" sz="2800" spc="-5" dirty="0">
                <a:solidFill>
                  <a:schemeClr val="tx2">
                    <a:lumMod val="50000"/>
                  </a:schemeClr>
                </a:solidFill>
              </a:rPr>
              <a:t>24</a:t>
            </a:r>
            <a:r>
              <a:rPr sz="2800" spc="-5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sz="2800" spc="-55" dirty="0">
                <a:solidFill>
                  <a:schemeClr val="tx2">
                    <a:lumMod val="50000"/>
                  </a:schemeClr>
                </a:solidFill>
              </a:rPr>
              <a:t>ГОД  </a:t>
            </a:r>
            <a:r>
              <a:rPr sz="2800" spc="-10" dirty="0">
                <a:solidFill>
                  <a:schemeClr val="tx2">
                    <a:lumMod val="50000"/>
                  </a:schemeClr>
                </a:solidFill>
              </a:rPr>
              <a:t>(ТЫС.РУБ.)</a:t>
            </a:r>
            <a:endParaRPr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544194"/>
              </p:ext>
            </p:extLst>
          </p:nvPr>
        </p:nvGraphicFramePr>
        <p:xfrm>
          <a:off x="914400" y="3124200"/>
          <a:ext cx="7194549" cy="2663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79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36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992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spc="-10" dirty="0">
                          <a:solidFill>
                            <a:srgbClr val="49452A"/>
                          </a:solidFill>
                          <a:latin typeface="Calibri"/>
                          <a:cs typeface="Calibri"/>
                        </a:rPr>
                        <a:t>Показатель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dirty="0">
                          <a:solidFill>
                            <a:srgbClr val="49452A"/>
                          </a:solidFill>
                          <a:latin typeface="Calibri"/>
                          <a:cs typeface="Calibri"/>
                        </a:rPr>
                        <a:t>План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dirty="0">
                          <a:solidFill>
                            <a:srgbClr val="49452A"/>
                          </a:solidFill>
                          <a:latin typeface="Calibri"/>
                          <a:cs typeface="Calibri"/>
                        </a:rPr>
                        <a:t>Факт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BBA58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spc="-5" dirty="0">
                          <a:solidFill>
                            <a:srgbClr val="49452A"/>
                          </a:solidFill>
                          <a:latin typeface="Calibri"/>
                          <a:cs typeface="Calibri"/>
                        </a:rPr>
                        <a:t>Исполнение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49452A"/>
                          </a:solidFill>
                          <a:latin typeface="Calibri"/>
                          <a:cs typeface="Calibri"/>
                        </a:rPr>
                        <a:t>(%)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BBA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spc="-25" dirty="0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Доход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12 984,87</a:t>
                      </a: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14 263,29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108,9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b="1" spc="-20" dirty="0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Расход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14 488,05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14 481,78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99,5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000" b="1" spc="-5" dirty="0" err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Дефицит</a:t>
                      </a:r>
                      <a:r>
                        <a:rPr lang="ru-RU" sz="2000" b="1" spc="-5" dirty="0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/Профицит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-1 658,04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-218,49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b="1" dirty="0">
                          <a:solidFill>
                            <a:srgbClr val="77923B"/>
                          </a:solidFill>
                          <a:latin typeface="Calibri"/>
                          <a:cs typeface="Calibri"/>
                        </a:rPr>
                        <a:t>-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solidFill>
                      <a:srgbClr val="DEE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5670" y="344990"/>
            <a:ext cx="799973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62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002060"/>
                </a:solidFill>
              </a:rPr>
              <a:t>ИСПОЛНЕНИЕ </a:t>
            </a:r>
            <a:r>
              <a:rPr sz="2800" spc="-45" dirty="0">
                <a:solidFill>
                  <a:srgbClr val="002060"/>
                </a:solidFill>
              </a:rPr>
              <a:t>БЮДЖЕТА</a:t>
            </a:r>
            <a:r>
              <a:rPr sz="2800" spc="30" dirty="0">
                <a:solidFill>
                  <a:srgbClr val="002060"/>
                </a:solidFill>
              </a:rPr>
              <a:t> </a:t>
            </a:r>
            <a:r>
              <a:rPr lang="ru-RU" sz="2800" spc="-20" dirty="0">
                <a:solidFill>
                  <a:srgbClr val="002060"/>
                </a:solidFill>
              </a:rPr>
              <a:t>БОГАТОВ</a:t>
            </a:r>
            <a:r>
              <a:rPr sz="2800" spc="-20" dirty="0">
                <a:solidFill>
                  <a:srgbClr val="002060"/>
                </a:solidFill>
              </a:rPr>
              <a:t>СКОГО</a:t>
            </a:r>
            <a:endParaRPr sz="2800" dirty="0">
              <a:solidFill>
                <a:srgbClr val="002060"/>
              </a:solidFill>
            </a:endParaRPr>
          </a:p>
          <a:p>
            <a:pPr marL="12700" marR="5080" algn="ctr">
              <a:lnSpc>
                <a:spcPct val="100000"/>
              </a:lnSpc>
            </a:pPr>
            <a:r>
              <a:rPr sz="2800" spc="-25" dirty="0">
                <a:solidFill>
                  <a:srgbClr val="002060"/>
                </a:solidFill>
              </a:rPr>
              <a:t>СЕЛЬСКОГО </a:t>
            </a:r>
            <a:r>
              <a:rPr sz="2800" spc="-10" dirty="0">
                <a:solidFill>
                  <a:srgbClr val="002060"/>
                </a:solidFill>
              </a:rPr>
              <a:t>ПОСЕЛЕНИЯ </a:t>
            </a:r>
            <a:r>
              <a:rPr sz="2800" spc="-15" dirty="0">
                <a:solidFill>
                  <a:srgbClr val="002060"/>
                </a:solidFill>
              </a:rPr>
              <a:t>ЗА </a:t>
            </a:r>
            <a:r>
              <a:rPr sz="2800" spc="-5" dirty="0">
                <a:solidFill>
                  <a:srgbClr val="002060"/>
                </a:solidFill>
              </a:rPr>
              <a:t>20</a:t>
            </a:r>
            <a:r>
              <a:rPr lang="ru-RU" sz="2800" spc="-5" dirty="0">
                <a:solidFill>
                  <a:srgbClr val="002060"/>
                </a:solidFill>
              </a:rPr>
              <a:t>24</a:t>
            </a:r>
            <a:r>
              <a:rPr sz="2800" spc="-5" dirty="0">
                <a:solidFill>
                  <a:srgbClr val="002060"/>
                </a:solidFill>
              </a:rPr>
              <a:t> </a:t>
            </a:r>
            <a:r>
              <a:rPr sz="2800" spc="-55" dirty="0">
                <a:solidFill>
                  <a:srgbClr val="002060"/>
                </a:solidFill>
              </a:rPr>
              <a:t>ГОД </a:t>
            </a:r>
            <a:r>
              <a:rPr sz="2800" spc="-5" dirty="0">
                <a:solidFill>
                  <a:srgbClr val="002060"/>
                </a:solidFill>
              </a:rPr>
              <a:t>ПО </a:t>
            </a:r>
            <a:r>
              <a:rPr sz="2800" spc="-45" dirty="0">
                <a:solidFill>
                  <a:srgbClr val="002060"/>
                </a:solidFill>
              </a:rPr>
              <a:t>ДОХОДАМ  </a:t>
            </a:r>
            <a:r>
              <a:rPr sz="2800" spc="-10" dirty="0">
                <a:solidFill>
                  <a:srgbClr val="002060"/>
                </a:solidFill>
              </a:rPr>
              <a:t>(ТЫС.РУБ.)</a:t>
            </a:r>
            <a:endParaRPr sz="2800" dirty="0">
              <a:solidFill>
                <a:srgbClr val="002060"/>
              </a:solidFill>
            </a:endParaRP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61387475"/>
              </p:ext>
            </p:extLst>
          </p:nvPr>
        </p:nvGraphicFramePr>
        <p:xfrm>
          <a:off x="1600200" y="1650550"/>
          <a:ext cx="6324600" cy="452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581672"/>
              </p:ext>
            </p:extLst>
          </p:nvPr>
        </p:nvGraphicFramePr>
        <p:xfrm>
          <a:off x="323532" y="2286000"/>
          <a:ext cx="8610601" cy="24384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56200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3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51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69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37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700"/>
                        </a:lnSpc>
                      </a:pPr>
                      <a:r>
                        <a:rPr sz="1500" dirty="0"/>
                        <a:t>План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500" dirty="0"/>
                        <a:t>Поступило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1700"/>
                        </a:lnSpc>
                      </a:pPr>
                      <a:r>
                        <a:rPr sz="1500" dirty="0"/>
                        <a:t>Отклонения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8418">
                <a:tc>
                  <a:txBody>
                    <a:bodyPr/>
                    <a:lstStyle/>
                    <a:p>
                      <a:pPr marL="58419">
                        <a:lnSpc>
                          <a:spcPts val="1755"/>
                        </a:lnSpc>
                      </a:pPr>
                      <a:r>
                        <a:rPr sz="1500" spc="-15" dirty="0"/>
                        <a:t>ВСЕГО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lang="ru-RU" sz="1500" baseline="0" dirty="0"/>
                        <a:t>2088,7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55"/>
                        </a:lnSpc>
                      </a:pPr>
                      <a:r>
                        <a:rPr lang="ru-RU" sz="1500" dirty="0">
                          <a:latin typeface="Times New Roman"/>
                          <a:cs typeface="Times New Roman"/>
                        </a:rPr>
                        <a:t>3721,2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55"/>
                        </a:lnSpc>
                      </a:pPr>
                      <a:r>
                        <a:rPr sz="1500" dirty="0"/>
                        <a:t>+</a:t>
                      </a:r>
                      <a:r>
                        <a:rPr lang="ru-RU" sz="1500" dirty="0"/>
                        <a:t>1632,5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953">
                <a:tc>
                  <a:txBody>
                    <a:bodyPr/>
                    <a:lstStyle/>
                    <a:p>
                      <a:pPr marL="58419">
                        <a:lnSpc>
                          <a:spcPts val="1720"/>
                        </a:lnSpc>
                      </a:pPr>
                      <a:r>
                        <a:rPr sz="1500" dirty="0"/>
                        <a:t>Налог </a:t>
                      </a:r>
                      <a:r>
                        <a:rPr sz="1500" spc="-5" dirty="0"/>
                        <a:t>на </a:t>
                      </a:r>
                      <a:r>
                        <a:rPr sz="1500" spc="-20" dirty="0"/>
                        <a:t>доходы </a:t>
                      </a:r>
                      <a:r>
                        <a:rPr sz="1500" spc="-5" dirty="0"/>
                        <a:t>физических</a:t>
                      </a:r>
                      <a:r>
                        <a:rPr sz="1500" spc="20" dirty="0"/>
                        <a:t> </a:t>
                      </a:r>
                      <a:r>
                        <a:rPr sz="1500" dirty="0"/>
                        <a:t>лиц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lang="en-US" sz="1500" dirty="0"/>
                        <a:t>583</a:t>
                      </a:r>
                      <a:r>
                        <a:rPr lang="en-US" sz="1500" dirty="0">
                          <a:latin typeface="Times New Roman"/>
                          <a:cs typeface="Times New Roman"/>
                        </a:rPr>
                        <a:t>,3</a:t>
                      </a:r>
                      <a:endParaRPr lang="en-US" sz="15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20"/>
                        </a:lnSpc>
                      </a:pPr>
                      <a:r>
                        <a:rPr lang="en-US" sz="1500" spc="-5" dirty="0"/>
                        <a:t>673,3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55"/>
                        </a:lnSpc>
                      </a:pPr>
                      <a:r>
                        <a:rPr sz="1500" spc="-5" dirty="0"/>
                        <a:t>+</a:t>
                      </a:r>
                      <a:r>
                        <a:rPr lang="en-US" sz="1500" spc="-5" dirty="0"/>
                        <a:t>9</a:t>
                      </a:r>
                      <a:r>
                        <a:rPr lang="ru-RU" sz="1500" spc="-5" dirty="0"/>
                        <a:t>0,0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7671">
                <a:tc>
                  <a:txBody>
                    <a:bodyPr/>
                    <a:lstStyle/>
                    <a:p>
                      <a:pPr marL="58419">
                        <a:lnSpc>
                          <a:spcPts val="1710"/>
                        </a:lnSpc>
                      </a:pPr>
                      <a:r>
                        <a:rPr lang="ru-RU" sz="1500" spc="-5" dirty="0"/>
                        <a:t>Налог на имущество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10"/>
                        </a:lnSpc>
                      </a:pPr>
                      <a:r>
                        <a:rPr lang="en-US" sz="1500" dirty="0">
                          <a:latin typeface="Times New Roman"/>
                          <a:cs typeface="Times New Roman"/>
                        </a:rPr>
                        <a:t>275,4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lang="en-US" sz="1500" dirty="0"/>
                        <a:t>305,49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10"/>
                        </a:lnSpc>
                      </a:pPr>
                      <a:r>
                        <a:rPr lang="ru-RU" sz="1500" spc="-5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lang="en-US" sz="1500" spc="-5" dirty="0">
                          <a:latin typeface="Times New Roman"/>
                          <a:cs typeface="Times New Roman"/>
                        </a:rPr>
                        <a:t>30,0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836">
                <a:tc>
                  <a:txBody>
                    <a:bodyPr/>
                    <a:lstStyle/>
                    <a:p>
                      <a:pPr marL="58419">
                        <a:lnSpc>
                          <a:spcPts val="1720"/>
                        </a:lnSpc>
                      </a:pPr>
                      <a:r>
                        <a:rPr sz="1500" spc="-5" dirty="0"/>
                        <a:t>Земельный</a:t>
                      </a:r>
                      <a:r>
                        <a:rPr sz="1500" spc="-30" dirty="0"/>
                        <a:t> </a:t>
                      </a:r>
                      <a:r>
                        <a:rPr sz="1500" spc="-5" dirty="0"/>
                        <a:t>налог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45"/>
                        </a:lnSpc>
                      </a:pPr>
                      <a:r>
                        <a:rPr lang="en-US" sz="1500" dirty="0"/>
                        <a:t>969,1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45"/>
                        </a:lnSpc>
                      </a:pPr>
                      <a:r>
                        <a:rPr lang="en-US" sz="1500" dirty="0"/>
                        <a:t>956,5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45"/>
                        </a:lnSpc>
                      </a:pPr>
                      <a:r>
                        <a:rPr lang="en-US" sz="1500" spc="-5" dirty="0">
                          <a:latin typeface="Times New Roman"/>
                          <a:cs typeface="Times New Roman"/>
                        </a:rPr>
                        <a:t>- 12,6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8164">
                <a:tc>
                  <a:txBody>
                    <a:bodyPr/>
                    <a:lstStyle/>
                    <a:p>
                      <a:pPr marL="58419">
                        <a:lnSpc>
                          <a:spcPts val="1710"/>
                        </a:lnSpc>
                      </a:pPr>
                      <a:r>
                        <a:rPr lang="ru-RU" sz="1500" b="0" dirty="0">
                          <a:solidFill>
                            <a:schemeClr val="dk1"/>
                          </a:solidFill>
                          <a:latin typeface="㊐ퟠ0餻㉛"/>
                          <a:ea typeface="+mn-ea"/>
                          <a:cs typeface="+mn-cs"/>
                        </a:rPr>
                        <a:t>Доходы, получаемые в виде арендной платы</a:t>
                      </a:r>
                      <a:endParaRPr sz="1500" b="0">
                        <a:latin typeface="㊐ퟠ0餻㉛"/>
                        <a:cs typeface="Calibri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720"/>
                        </a:lnSpc>
                      </a:pPr>
                      <a:r>
                        <a:rPr lang="en-US" sz="1500" dirty="0">
                          <a:latin typeface="Calibri"/>
                          <a:cs typeface="Calibri"/>
                        </a:rPr>
                        <a:t>726,8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20"/>
                        </a:lnSpc>
                      </a:pPr>
                      <a:r>
                        <a:rPr lang="en-US" sz="1500" dirty="0">
                          <a:latin typeface="Calibri"/>
                          <a:cs typeface="Calibri"/>
                        </a:rPr>
                        <a:t>1900,6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55"/>
                        </a:lnSpc>
                      </a:pPr>
                      <a:r>
                        <a:rPr sz="1500" spc="-5" dirty="0"/>
                        <a:t>+</a:t>
                      </a:r>
                      <a:r>
                        <a:rPr lang="en-US" sz="1500" spc="-5" dirty="0"/>
                        <a:t>1173,8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8419">
                        <a:lnSpc>
                          <a:spcPts val="1795"/>
                        </a:lnSpc>
                        <a:spcBef>
                          <a:spcPts val="10"/>
                        </a:spcBef>
                      </a:pPr>
                      <a:r>
                        <a:rPr lang="ru-RU" sz="1500" dirty="0">
                          <a:latin typeface="Calibri"/>
                          <a:cs typeface="Calibri"/>
                        </a:rPr>
                        <a:t>Доходы от продажи материальных и нематериальных активов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720"/>
                        </a:lnSpc>
                      </a:pPr>
                      <a:r>
                        <a:rPr lang="en-US" sz="1500" dirty="0">
                          <a:latin typeface="Calibri"/>
                          <a:cs typeface="Calibri"/>
                        </a:rPr>
                        <a:t>532,2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20"/>
                        </a:lnSpc>
                      </a:pPr>
                      <a:r>
                        <a:rPr lang="en-US" sz="1500" dirty="0">
                          <a:latin typeface="Calibri"/>
                          <a:cs typeface="Calibri"/>
                        </a:rPr>
                        <a:t>665,7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755"/>
                        </a:lnSpc>
                      </a:pPr>
                      <a:r>
                        <a:rPr lang="ru-RU" sz="1500" dirty="0">
                          <a:latin typeface="Times New Roman"/>
                          <a:cs typeface="Times New Roman"/>
                        </a:rPr>
                        <a:t>+1</a:t>
                      </a:r>
                      <a:r>
                        <a:rPr lang="en-US" sz="1500" dirty="0">
                          <a:latin typeface="Times New Roman"/>
                          <a:cs typeface="Times New Roman"/>
                        </a:rPr>
                        <a:t>33,5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86193" y="228600"/>
            <a:ext cx="8085277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solidFill>
                  <a:schemeClr val="tx1"/>
                </a:solidFill>
              </a:rPr>
              <a:t>СТРУКТУРА </a:t>
            </a:r>
            <a:r>
              <a:rPr sz="2800" spc="-5" dirty="0">
                <a:solidFill>
                  <a:schemeClr val="tx1"/>
                </a:solidFill>
              </a:rPr>
              <a:t>И </a:t>
            </a:r>
            <a:r>
              <a:rPr sz="2800" spc="-20" dirty="0">
                <a:solidFill>
                  <a:schemeClr val="tx1"/>
                </a:solidFill>
              </a:rPr>
              <a:t>ОБЪЕМ </a:t>
            </a:r>
            <a:r>
              <a:rPr sz="2800" spc="-10" dirty="0">
                <a:solidFill>
                  <a:schemeClr val="tx1"/>
                </a:solidFill>
              </a:rPr>
              <a:t>НАЛОГОВЫХ </a:t>
            </a:r>
            <a:r>
              <a:rPr sz="2800" spc="-5" dirty="0">
                <a:solidFill>
                  <a:schemeClr val="tx1"/>
                </a:solidFill>
              </a:rPr>
              <a:t>И </a:t>
            </a:r>
            <a:r>
              <a:rPr sz="2800" spc="-10" dirty="0">
                <a:solidFill>
                  <a:schemeClr val="tx1"/>
                </a:solidFill>
              </a:rPr>
              <a:t>НЕНАЛОГОВЫХ  </a:t>
            </a:r>
            <a:r>
              <a:rPr sz="2800" spc="-55" dirty="0">
                <a:solidFill>
                  <a:schemeClr val="tx1"/>
                </a:solidFill>
              </a:rPr>
              <a:t>ДОХОДОВ </a:t>
            </a:r>
            <a:r>
              <a:rPr sz="2800" spc="-45" dirty="0">
                <a:solidFill>
                  <a:schemeClr val="tx1"/>
                </a:solidFill>
              </a:rPr>
              <a:t>БЮДЖЕТА </a:t>
            </a:r>
            <a:r>
              <a:rPr lang="ru-RU" sz="2800" spc="-20" dirty="0">
                <a:solidFill>
                  <a:schemeClr val="tx1"/>
                </a:solidFill>
              </a:rPr>
              <a:t>БОГАТОВ</a:t>
            </a:r>
            <a:r>
              <a:rPr sz="2800" spc="-20" dirty="0">
                <a:solidFill>
                  <a:schemeClr val="tx1"/>
                </a:solidFill>
              </a:rPr>
              <a:t>СКОГО</a:t>
            </a:r>
            <a:r>
              <a:rPr sz="2800" spc="110" dirty="0">
                <a:solidFill>
                  <a:schemeClr val="tx1"/>
                </a:solidFill>
              </a:rPr>
              <a:t> </a:t>
            </a:r>
            <a:r>
              <a:rPr sz="2800" spc="-25" dirty="0">
                <a:solidFill>
                  <a:schemeClr val="tx1"/>
                </a:solidFill>
              </a:rPr>
              <a:t>СЕЛЬСКОГО</a:t>
            </a:r>
            <a:endParaRPr sz="2800" dirty="0">
              <a:solidFill>
                <a:schemeClr val="tx1"/>
              </a:solidFill>
            </a:endParaRPr>
          </a:p>
          <a:p>
            <a:pPr marL="7620" marR="2540" algn="ctr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solidFill>
                  <a:schemeClr val="tx1"/>
                </a:solidFill>
              </a:rPr>
              <a:t>ПОСЕЛЕНИЯ </a:t>
            </a:r>
            <a:r>
              <a:rPr sz="2800" spc="-15" dirty="0">
                <a:solidFill>
                  <a:schemeClr val="tx1"/>
                </a:solidFill>
              </a:rPr>
              <a:t>ЗА </a:t>
            </a:r>
            <a:r>
              <a:rPr sz="2800" spc="-5" dirty="0">
                <a:solidFill>
                  <a:schemeClr val="tx1"/>
                </a:solidFill>
              </a:rPr>
              <a:t>20</a:t>
            </a:r>
            <a:r>
              <a:rPr lang="ru-RU" sz="2800" spc="-5">
                <a:solidFill>
                  <a:schemeClr val="tx1"/>
                </a:solidFill>
              </a:rPr>
              <a:t>24</a:t>
            </a:r>
            <a:r>
              <a:rPr sz="2800" spc="-5">
                <a:solidFill>
                  <a:schemeClr val="tx1"/>
                </a:solidFill>
              </a:rPr>
              <a:t> </a:t>
            </a:r>
            <a:r>
              <a:rPr sz="2800" spc="-55" dirty="0">
                <a:solidFill>
                  <a:schemeClr val="tx1"/>
                </a:solidFill>
              </a:rPr>
              <a:t>ГОД</a:t>
            </a:r>
            <a:r>
              <a:rPr sz="2800" spc="55" dirty="0">
                <a:solidFill>
                  <a:schemeClr val="tx1"/>
                </a:solidFill>
              </a:rPr>
              <a:t> </a:t>
            </a:r>
            <a:r>
              <a:rPr sz="2800" spc="-10" dirty="0">
                <a:solidFill>
                  <a:schemeClr val="tx1"/>
                </a:solidFill>
              </a:rPr>
              <a:t>(ТЫС.РУБ.)</a:t>
            </a:r>
            <a:endParaRPr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888" y="9855"/>
            <a:ext cx="85051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34079" marR="5080" indent="-3422015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solidFill>
                  <a:srgbClr val="FF0000"/>
                </a:solidFill>
              </a:rPr>
              <a:t>СТРУКТУРА </a:t>
            </a:r>
            <a:r>
              <a:rPr sz="2800" spc="-5" dirty="0">
                <a:solidFill>
                  <a:srgbClr val="FF0000"/>
                </a:solidFill>
              </a:rPr>
              <a:t>И </a:t>
            </a:r>
            <a:r>
              <a:rPr sz="2800" spc="-20" dirty="0">
                <a:solidFill>
                  <a:srgbClr val="FF0000"/>
                </a:solidFill>
              </a:rPr>
              <a:t>ОБЪЕМ </a:t>
            </a:r>
            <a:r>
              <a:rPr sz="2800" spc="-5" dirty="0">
                <a:solidFill>
                  <a:srgbClr val="FF0000"/>
                </a:solidFill>
              </a:rPr>
              <a:t>БЕЗВОЗМЕЗДНЫХ </a:t>
            </a:r>
            <a:r>
              <a:rPr sz="2800" dirty="0">
                <a:solidFill>
                  <a:srgbClr val="FF0000"/>
                </a:solidFill>
              </a:rPr>
              <a:t>ПОСТУПЛЕНИЙ  </a:t>
            </a:r>
            <a:r>
              <a:rPr lang="ru-RU" sz="2800" dirty="0">
                <a:solidFill>
                  <a:srgbClr val="FF0000"/>
                </a:solidFill>
              </a:rPr>
              <a:t>202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ru-RU" sz="2800" dirty="0">
                <a:solidFill>
                  <a:srgbClr val="FF0000"/>
                </a:solidFill>
              </a:rPr>
              <a:t> год </a:t>
            </a:r>
            <a:r>
              <a:rPr sz="2800" spc="-10" dirty="0">
                <a:solidFill>
                  <a:srgbClr val="FF0000"/>
                </a:solidFill>
              </a:rPr>
              <a:t>(ТЫС.РУБ.)</a:t>
            </a:r>
            <a:endParaRPr sz="2800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671054"/>
              </p:ext>
            </p:extLst>
          </p:nvPr>
        </p:nvGraphicFramePr>
        <p:xfrm>
          <a:off x="187884" y="1066800"/>
          <a:ext cx="8839198" cy="53522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696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66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58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9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92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b="1" spc="-5" dirty="0">
                          <a:solidFill>
                            <a:srgbClr val="F1DCDB"/>
                          </a:solidFill>
                          <a:latin typeface="Calibri"/>
                          <a:cs typeface="Calibri"/>
                        </a:rPr>
                        <a:t>План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b="1" spc="-5" dirty="0">
                          <a:solidFill>
                            <a:srgbClr val="F1DCDB"/>
                          </a:solidFill>
                          <a:latin typeface="Calibri"/>
                          <a:cs typeface="Calibri"/>
                        </a:rPr>
                        <a:t>Факт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b="1" spc="-5" dirty="0">
                          <a:solidFill>
                            <a:srgbClr val="F1DCDB"/>
                          </a:solidFill>
                          <a:latin typeface="Calibri"/>
                          <a:cs typeface="Calibri"/>
                        </a:rPr>
                        <a:t>Исполнение(%)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ВСЕГО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US" sz="1100" b="1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9882,8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US" sz="1100" b="1" baseline="0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9727,9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b="1" dirty="0" smtClean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98,4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3311">
                <a:tc>
                  <a:txBody>
                    <a:bodyPr/>
                    <a:lstStyle/>
                    <a:p>
                      <a:pPr marL="88265" marR="2216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Дотации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бюджетам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сельских поселений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выравнивание бюджетной  </a:t>
                      </a:r>
                      <a:r>
                        <a:rPr sz="1100" b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обеспеченности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US" sz="1100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1248,9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US" sz="1100" dirty="0">
                          <a:solidFill>
                            <a:srgbClr val="622422"/>
                          </a:solidFill>
                          <a:latin typeface="+mn-lt"/>
                          <a:cs typeface="Calibri"/>
                        </a:rPr>
                        <a:t>1248,9</a:t>
                      </a: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3208">
                <a:tc>
                  <a:txBody>
                    <a:bodyPr/>
                    <a:lstStyle/>
                    <a:p>
                      <a:pPr marL="88265" marR="7677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Субвенции бюджетам сельских поселений на выполнение передаваемых полномочий субъектов Российской Федерации в рамках </a:t>
                      </a:r>
                      <a:r>
                        <a:rPr lang="ru-RU" sz="1100" b="1" dirty="0" err="1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непрограммных</a:t>
                      </a: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расходов органов государственной власти Республики Крым (полномочия в сфере административной ответственности)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b="1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0,9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0,9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100" b="1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13208">
                <a:tc>
                  <a:txBody>
                    <a:bodyPr/>
                    <a:lstStyle/>
                    <a:p>
                      <a:pPr marL="88265" marR="7677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субсидии бюджетам сельских поселений:</a:t>
                      </a:r>
                    </a:p>
                    <a:p>
                      <a:pPr marL="374015" marR="767715" indent="-285750">
                        <a:lnSpc>
                          <a:spcPct val="100000"/>
                        </a:lnSpc>
                        <a:spcBef>
                          <a:spcPts val="330"/>
                        </a:spcBef>
                        <a:buFontTx/>
                        <a:buChar char="-"/>
                      </a:pP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(субсидии на проведение мероприятий по</a:t>
                      </a:r>
                      <a:r>
                        <a:rPr lang="ru-RU" sz="1100" b="1" i="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обеспечению уличным освещением территорий муниципальных образований Республики Крым)</a:t>
                      </a:r>
                    </a:p>
                    <a:p>
                      <a:pPr marL="374015" marR="767715" indent="-285750">
                        <a:lnSpc>
                          <a:spcPct val="100000"/>
                        </a:lnSpc>
                        <a:spcBef>
                          <a:spcPts val="330"/>
                        </a:spcBef>
                        <a:buFontTx/>
                        <a:buChar char="-"/>
                      </a:pP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(на благоустройство общественных территорий в части обустройства</a:t>
                      </a:r>
                      <a:r>
                        <a:rPr lang="ru-RU" sz="1100" b="1" i="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контейнерных площадок для сбора ТКО)</a:t>
                      </a:r>
                    </a:p>
                    <a:p>
                      <a:pPr marL="374015" marR="767715" indent="-285750">
                        <a:lnSpc>
                          <a:spcPct val="100000"/>
                        </a:lnSpc>
                        <a:spcBef>
                          <a:spcPts val="330"/>
                        </a:spcBef>
                        <a:buFontTx/>
                        <a:buChar char="-"/>
                      </a:pPr>
                      <a:r>
                        <a:rPr lang="ru-RU" sz="1100" b="1" i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части закупки контейнеров для сбора ТКО)</a:t>
                      </a:r>
                      <a:endParaRPr sz="11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7662,4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3725,9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3596,4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340,0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7507,1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3570,6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3596,4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339,9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97,97</a:t>
                      </a: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95,83</a:t>
                      </a: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100,0</a:t>
                      </a: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lang="ru-RU" sz="1100" dirty="0" smtClean="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99,9</a:t>
                      </a: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</a:tr>
              <a:tr h="406271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b="1" dirty="0" smtClean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346,7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348,2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ru-RU" sz="1100" b="1" dirty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8265" marR="1422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Прочие межбюджетные трансферты, передаваемые бюджетам сельских поселений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623,7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100" dirty="0" smtClean="0">
                          <a:solidFill>
                            <a:srgbClr val="622422"/>
                          </a:solidFill>
                          <a:latin typeface="Calibri"/>
                          <a:cs typeface="Calibri"/>
                        </a:rPr>
                        <a:t>623,7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100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21890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8265" marR="1422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sz="11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425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ru-RU" sz="1100" dirty="0" smtClean="0">
                          <a:latin typeface="Calibri"/>
                          <a:cs typeface="Calibri"/>
                        </a:rPr>
                        <a:t>18,5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875905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985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002060"/>
                </a:solidFill>
              </a:rPr>
              <a:t>ИСПОЛНЕНИЕ </a:t>
            </a:r>
            <a:r>
              <a:rPr sz="2800" spc="-45" dirty="0">
                <a:solidFill>
                  <a:srgbClr val="002060"/>
                </a:solidFill>
              </a:rPr>
              <a:t>БЮДЖЕТА </a:t>
            </a:r>
            <a:r>
              <a:rPr lang="ru-RU" sz="2800" spc="-20" dirty="0">
                <a:solidFill>
                  <a:srgbClr val="002060"/>
                </a:solidFill>
              </a:rPr>
              <a:t>БОГАТОВ</a:t>
            </a:r>
            <a:r>
              <a:rPr sz="2800" spc="-20" dirty="0">
                <a:solidFill>
                  <a:srgbClr val="002060"/>
                </a:solidFill>
              </a:rPr>
              <a:t>СКОГО  </a:t>
            </a:r>
            <a:r>
              <a:rPr sz="2800" spc="-25" dirty="0">
                <a:solidFill>
                  <a:srgbClr val="002060"/>
                </a:solidFill>
              </a:rPr>
              <a:t>СЕЛЬСКОГО </a:t>
            </a:r>
            <a:r>
              <a:rPr sz="2800" spc="-10" dirty="0">
                <a:solidFill>
                  <a:srgbClr val="002060"/>
                </a:solidFill>
              </a:rPr>
              <a:t>ПОСЕЛЕНИЯ </a:t>
            </a:r>
            <a:r>
              <a:rPr sz="2800" spc="-15" dirty="0">
                <a:solidFill>
                  <a:srgbClr val="002060"/>
                </a:solidFill>
              </a:rPr>
              <a:t>ЗА </a:t>
            </a:r>
            <a:r>
              <a:rPr sz="2800" spc="-5" dirty="0">
                <a:solidFill>
                  <a:srgbClr val="002060"/>
                </a:solidFill>
              </a:rPr>
              <a:t>20</a:t>
            </a:r>
            <a:r>
              <a:rPr lang="ru-RU" sz="2800" spc="-5" dirty="0" smtClean="0">
                <a:solidFill>
                  <a:srgbClr val="002060"/>
                </a:solidFill>
              </a:rPr>
              <a:t>24</a:t>
            </a:r>
            <a:r>
              <a:rPr lang="ru-RU" sz="2800" spc="-5" dirty="0">
                <a:solidFill>
                  <a:srgbClr val="002060"/>
                </a:solidFill>
              </a:rPr>
              <a:t/>
            </a:r>
            <a:br>
              <a:rPr lang="ru-RU" sz="2800" spc="-5" dirty="0">
                <a:solidFill>
                  <a:srgbClr val="002060"/>
                </a:solidFill>
              </a:rPr>
            </a:br>
            <a:r>
              <a:rPr sz="2800" spc="-5" dirty="0">
                <a:solidFill>
                  <a:srgbClr val="002060"/>
                </a:solidFill>
              </a:rPr>
              <a:t> </a:t>
            </a:r>
            <a:r>
              <a:rPr sz="2800" spc="-55" dirty="0">
                <a:solidFill>
                  <a:srgbClr val="002060"/>
                </a:solidFill>
              </a:rPr>
              <a:t>ГОД </a:t>
            </a:r>
            <a:r>
              <a:rPr sz="2800" spc="-5" dirty="0">
                <a:solidFill>
                  <a:srgbClr val="002060"/>
                </a:solidFill>
              </a:rPr>
              <a:t>ПО  </a:t>
            </a:r>
            <a:r>
              <a:rPr sz="2800" spc="-55" dirty="0">
                <a:solidFill>
                  <a:srgbClr val="002060"/>
                </a:solidFill>
              </a:rPr>
              <a:t>РАСХОДАМ</a:t>
            </a:r>
            <a:r>
              <a:rPr sz="2800" spc="35" dirty="0">
                <a:solidFill>
                  <a:srgbClr val="002060"/>
                </a:solidFill>
              </a:rPr>
              <a:t> </a:t>
            </a:r>
            <a:r>
              <a:rPr sz="2800" spc="-10" dirty="0">
                <a:solidFill>
                  <a:srgbClr val="002060"/>
                </a:solidFill>
              </a:rPr>
              <a:t>(ТЫС.РУБ.)</a:t>
            </a:r>
            <a:endParaRPr sz="2800" dirty="0">
              <a:solidFill>
                <a:srgbClr val="002060"/>
              </a:solidFill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241494425"/>
              </p:ext>
            </p:extLst>
          </p:nvPr>
        </p:nvGraphicFramePr>
        <p:xfrm>
          <a:off x="609600" y="2286000"/>
          <a:ext cx="8001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379120"/>
              </p:ext>
            </p:extLst>
          </p:nvPr>
        </p:nvGraphicFramePr>
        <p:xfrm>
          <a:off x="466344" y="3048000"/>
          <a:ext cx="8348344" cy="3349304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467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4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76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37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800" spc="-5" dirty="0"/>
                        <a:t>План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940" marB="0"/>
                </a:tc>
                <a:tc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800" dirty="0"/>
                        <a:t>Факт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94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800" spc="-5" dirty="0"/>
                        <a:t>Исполнение</a:t>
                      </a:r>
                      <a:endParaRPr sz="1800"/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800" dirty="0"/>
                        <a:t>(%)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94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5" dirty="0"/>
                        <a:t>ВСЕГО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ru-RU" sz="1800" dirty="0" smtClean="0"/>
                        <a:t>14 488,05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ru-RU" sz="1800" dirty="0" smtClean="0"/>
                        <a:t>14 481,78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ru-RU" sz="1800" dirty="0">
                          <a:latin typeface="Calibri"/>
                          <a:cs typeface="Calibri"/>
                        </a:rPr>
                        <a:t>99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0" dirty="0"/>
                        <a:t>Общегосударственные</a:t>
                      </a:r>
                      <a:r>
                        <a:rPr sz="1800" spc="-35" dirty="0"/>
                        <a:t> </a:t>
                      </a:r>
                      <a:r>
                        <a:rPr sz="1800" spc="-5" dirty="0"/>
                        <a:t>вопросы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dirty="0" smtClean="0"/>
                        <a:t>3 753,43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dirty="0" smtClean="0"/>
                        <a:t>3 748,91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/>
                        <a:t>9</a:t>
                      </a:r>
                      <a:r>
                        <a:rPr lang="ru-RU" sz="1800" spc="-5" dirty="0"/>
                        <a:t>3,1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5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800" spc="-5" dirty="0"/>
                        <a:t>Национальная </a:t>
                      </a:r>
                      <a:r>
                        <a:rPr sz="1800" dirty="0"/>
                        <a:t>оборона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spc="-5" dirty="0" smtClean="0"/>
                        <a:t>347,23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spc="-5" dirty="0" smtClean="0"/>
                        <a:t>347,23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spc="-5" dirty="0">
                          <a:latin typeface="Calibri"/>
                          <a:cs typeface="Calibri"/>
                        </a:rPr>
                        <a:t>100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5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НАЦИОНАЛЬНАЯ БЕЗОПАСНОСТЬ И ПРАВООХРАНИТЕЛЬНАЯ ДЕЯТЕЛЬНОСТЬ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dirty="0" smtClean="0">
                          <a:latin typeface="Calibri"/>
                          <a:cs typeface="Calibri"/>
                        </a:rPr>
                        <a:t>10,0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dirty="0" smtClean="0">
                          <a:latin typeface="Calibri"/>
                          <a:cs typeface="Calibri"/>
                        </a:rPr>
                        <a:t>10,0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ru-RU" sz="1800" dirty="0" smtClean="0">
                          <a:latin typeface="Calibri"/>
                          <a:cs typeface="Calibri"/>
                        </a:rPr>
                        <a:t>100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/>
                </a:tc>
              </a:tr>
              <a:tr h="30257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spc="-10" dirty="0"/>
                        <a:t>ЖИЛИЩНО-КОММУНАЛЬНОЕ ХОЗЯЙСТВО</a:t>
                      </a: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spc="-5" dirty="0" smtClean="0"/>
                        <a:t>10 287,03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spc="-5" dirty="0" smtClean="0"/>
                        <a:t>10 285,29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spc="-5" dirty="0" smtClean="0">
                          <a:latin typeface="Calibri"/>
                          <a:cs typeface="Calibri"/>
                        </a:rPr>
                        <a:t>99,9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334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/>
                        <a:t>Культура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spc="-5" dirty="0" smtClean="0">
                          <a:latin typeface="Calibri"/>
                          <a:cs typeface="Calibri"/>
                        </a:rPr>
                        <a:t>90,34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800" dirty="0" smtClean="0">
                          <a:latin typeface="Calibri"/>
                          <a:cs typeface="Calibri"/>
                        </a:rPr>
                        <a:t>90,34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/>
                        <a:t>100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9411" y="228600"/>
            <a:ext cx="8085277" cy="945437"/>
          </a:xfrm>
          <a:prstGeom prst="rect">
            <a:avLst/>
          </a:prstGeom>
        </p:spPr>
        <p:txBody>
          <a:bodyPr vert="horz" wrap="square" lIns="0" tIns="204774" rIns="0" bIns="0" rtlCol="0">
            <a:spAutoFit/>
          </a:bodyPr>
          <a:lstStyle/>
          <a:p>
            <a:pPr marL="1160145" marR="5080" indent="-91821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chemeClr val="accent6">
                    <a:lumMod val="50000"/>
                  </a:schemeClr>
                </a:solidFill>
              </a:rPr>
              <a:t>СТРУКТУРА </a:t>
            </a:r>
            <a:r>
              <a:rPr dirty="0">
                <a:solidFill>
                  <a:schemeClr val="accent6">
                    <a:lumMod val="50000"/>
                  </a:schemeClr>
                </a:solidFill>
              </a:rPr>
              <a:t>И </a:t>
            </a:r>
            <a:r>
              <a:rPr spc="-15" dirty="0">
                <a:solidFill>
                  <a:schemeClr val="accent6">
                    <a:lumMod val="50000"/>
                  </a:schemeClr>
                </a:solidFill>
              </a:rPr>
              <a:t>ОБЪЕМ </a:t>
            </a:r>
            <a:r>
              <a:rPr spc="-50" dirty="0">
                <a:solidFill>
                  <a:schemeClr val="accent6">
                    <a:lumMod val="50000"/>
                  </a:schemeClr>
                </a:solidFill>
              </a:rPr>
              <a:t>РАСХОДОВ </a:t>
            </a:r>
            <a:r>
              <a:rPr spc="-35" dirty="0">
                <a:solidFill>
                  <a:schemeClr val="accent6">
                    <a:lumMod val="50000"/>
                  </a:schemeClr>
                </a:solidFill>
              </a:rPr>
              <a:t>БЮДЖЕТА </a:t>
            </a:r>
            <a:r>
              <a:rPr lang="ru-RU" spc="-15" dirty="0">
                <a:solidFill>
                  <a:schemeClr val="accent6">
                    <a:lumMod val="50000"/>
                  </a:schemeClr>
                </a:solidFill>
              </a:rPr>
              <a:t>БОГАТОВ</a:t>
            </a:r>
            <a:r>
              <a:rPr spc="-15" dirty="0">
                <a:solidFill>
                  <a:schemeClr val="accent6">
                    <a:lumMod val="50000"/>
                  </a:schemeClr>
                </a:solidFill>
              </a:rPr>
              <a:t>СКОГО  </a:t>
            </a:r>
            <a:r>
              <a:rPr spc="-20" dirty="0">
                <a:solidFill>
                  <a:schemeClr val="accent6">
                    <a:lumMod val="50000"/>
                  </a:schemeClr>
                </a:solidFill>
              </a:rPr>
              <a:t>СЕЛЬСКОГО </a:t>
            </a:r>
            <a:r>
              <a:rPr spc="-5" dirty="0">
                <a:solidFill>
                  <a:schemeClr val="accent6">
                    <a:lumMod val="50000"/>
                  </a:schemeClr>
                </a:solidFill>
              </a:rPr>
              <a:t>ПОСЕЛЕНИЯ </a:t>
            </a:r>
            <a:r>
              <a:rPr spc="-15" dirty="0">
                <a:solidFill>
                  <a:schemeClr val="accent6">
                    <a:lumMod val="50000"/>
                  </a:schemeClr>
                </a:solidFill>
              </a:rPr>
              <a:t>ЗА </a:t>
            </a:r>
            <a:r>
              <a:rPr spc="-5" dirty="0">
                <a:solidFill>
                  <a:schemeClr val="accent6">
                    <a:lumMod val="50000"/>
                  </a:schemeClr>
                </a:solidFill>
              </a:rPr>
              <a:t>20</a:t>
            </a:r>
            <a:r>
              <a:rPr lang="ru-RU" spc="-5" dirty="0" smtClean="0">
                <a:solidFill>
                  <a:schemeClr val="accent6">
                    <a:lumMod val="50000"/>
                  </a:schemeClr>
                </a:solidFill>
              </a:rPr>
              <a:t>24</a:t>
            </a:r>
            <a:r>
              <a:rPr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pc="-5" dirty="0">
                <a:solidFill>
                  <a:schemeClr val="accent6">
                    <a:lumMod val="50000"/>
                  </a:schemeClr>
                </a:solidFill>
              </a:rPr>
              <a:t>(ТЫС.РУБ.)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52400"/>
            <a:ext cx="78409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08634">
              <a:lnSpc>
                <a:spcPct val="100000"/>
              </a:lnSpc>
              <a:spcBef>
                <a:spcPts val="95"/>
              </a:spcBef>
              <a:tabLst>
                <a:tab pos="3164840" algn="l"/>
              </a:tabLst>
            </a:pPr>
            <a:r>
              <a:rPr sz="2800" spc="-65" dirty="0">
                <a:solidFill>
                  <a:schemeClr val="accent6">
                    <a:lumMod val="50000"/>
                  </a:schemeClr>
                </a:solidFill>
              </a:rPr>
              <a:t>РАСХОДЫ </a:t>
            </a:r>
            <a:r>
              <a:rPr sz="2800" spc="-45" dirty="0">
                <a:solidFill>
                  <a:schemeClr val="accent6">
                    <a:lumMod val="50000"/>
                  </a:schemeClr>
                </a:solidFill>
              </a:rPr>
              <a:t>БЮДЖЕТА </a:t>
            </a:r>
            <a:r>
              <a:rPr sz="2800" spc="-5" dirty="0">
                <a:solidFill>
                  <a:schemeClr val="accent6">
                    <a:lumMod val="50000"/>
                  </a:schemeClr>
                </a:solidFill>
              </a:rPr>
              <a:t>ПОСЕЛЕНИЯ В </a:t>
            </a:r>
            <a:r>
              <a:rPr sz="2800" spc="-30" dirty="0">
                <a:solidFill>
                  <a:schemeClr val="accent6">
                    <a:lumMod val="50000"/>
                  </a:schemeClr>
                </a:solidFill>
              </a:rPr>
              <a:t>РАМКАХ  </a:t>
            </a:r>
            <a:r>
              <a:rPr sz="2800" spc="-5" dirty="0">
                <a:solidFill>
                  <a:schemeClr val="accent6">
                    <a:lumMod val="50000"/>
                  </a:schemeClr>
                </a:solidFill>
              </a:rPr>
              <a:t>МУНИЦИПАЛЬНЫХ	</a:t>
            </a:r>
            <a:r>
              <a:rPr sz="2800" spc="-25" dirty="0">
                <a:solidFill>
                  <a:schemeClr val="accent6">
                    <a:lumMod val="50000"/>
                  </a:schemeClr>
                </a:solidFill>
              </a:rPr>
              <a:t>ПРОГРАММ </a:t>
            </a:r>
            <a:r>
              <a:rPr sz="2800" spc="-20" dirty="0">
                <a:solidFill>
                  <a:schemeClr val="accent6">
                    <a:lumMod val="50000"/>
                  </a:schemeClr>
                </a:solidFill>
              </a:rPr>
              <a:t>ЗА </a:t>
            </a:r>
            <a:r>
              <a:rPr sz="2800" spc="-5" dirty="0">
                <a:solidFill>
                  <a:schemeClr val="accent6">
                    <a:lumMod val="50000"/>
                  </a:schemeClr>
                </a:solidFill>
              </a:rPr>
              <a:t>20</a:t>
            </a:r>
            <a:r>
              <a:rPr lang="ru-RU" sz="2800" spc="-5" dirty="0">
                <a:solidFill>
                  <a:schemeClr val="accent6">
                    <a:lumMod val="50000"/>
                  </a:schemeClr>
                </a:solidFill>
              </a:rPr>
              <a:t>23</a:t>
            </a:r>
            <a:r>
              <a:rPr sz="2800" spc="55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2800" spc="-5" dirty="0">
                <a:solidFill>
                  <a:schemeClr val="accent6">
                    <a:lumMod val="50000"/>
                  </a:schemeClr>
                </a:solidFill>
              </a:rPr>
              <a:t>(тыс.руб.)</a:t>
            </a:r>
            <a:endParaRPr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737809"/>
              </p:ext>
            </p:extLst>
          </p:nvPr>
        </p:nvGraphicFramePr>
        <p:xfrm>
          <a:off x="381000" y="1600200"/>
          <a:ext cx="8636000" cy="4891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6544">
                <a:tc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b="1" spc="-1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Наименование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программ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07950" indent="14732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b="1" spc="-4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Годовые  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600" b="1" spc="-1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600" b="1" spc="-5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чен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182245" marR="173990" indent="123189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b="1" spc="-1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Кассовое  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ис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600" b="1" spc="-2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ен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>
                  <a:txBody>
                    <a:bodyPr/>
                    <a:lstStyle/>
                    <a:p>
                      <a:pPr marL="496570" marR="96520" indent="-38735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b="1" spc="-1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сп</a:t>
                      </a:r>
                      <a:r>
                        <a:rPr sz="1600" b="1" spc="-1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600" b="1" spc="-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ен</a:t>
                      </a:r>
                      <a:r>
                        <a:rPr sz="1600" b="1" spc="5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600" b="1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е  </a:t>
                      </a:r>
                      <a:r>
                        <a:rPr sz="1600" b="1" spc="-10" dirty="0">
                          <a:solidFill>
                            <a:srgbClr val="974707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spc="-10" dirty="0">
                          <a:solidFill>
                            <a:srgbClr val="E36C09"/>
                          </a:solidFill>
                          <a:latin typeface="Times New Roman"/>
                          <a:cs typeface="Times New Roman"/>
                        </a:rPr>
                        <a:t>ВСЕГО ПО</a:t>
                      </a:r>
                      <a:r>
                        <a:rPr sz="1600" b="1" dirty="0">
                          <a:solidFill>
                            <a:srgbClr val="E36C0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E36C09"/>
                          </a:solidFill>
                          <a:latin typeface="Times New Roman"/>
                          <a:cs typeface="Times New Roman"/>
                        </a:rPr>
                        <a:t>ПРОГРАММАМ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R="370205" algn="ctr">
                        <a:lnSpc>
                          <a:spcPts val="1605"/>
                        </a:lnSpc>
                      </a:pPr>
                      <a:r>
                        <a:rPr lang="ru-RU" sz="1400" b="1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5 454,4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05"/>
                        </a:lnSpc>
                      </a:pPr>
                      <a:r>
                        <a:rPr lang="ru-RU" sz="1400" b="1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5429,9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400" b="1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9,6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8376">
                <a:tc>
                  <a:txBody>
                    <a:bodyPr/>
                    <a:lstStyle/>
                    <a:p>
                      <a:pPr marL="88265" marR="534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ru-RU" sz="1400" spc="-5" dirty="0">
                          <a:latin typeface="+mn-lt"/>
                          <a:cs typeface="Calibri"/>
                        </a:rPr>
                        <a:t>Повышение эффективности местного самоуправления в муниципальном образовании Богатовское сельское поселение Белогорского района Республики Крым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R="391795" algn="ctr">
                        <a:lnSpc>
                          <a:spcPts val="1605"/>
                        </a:lnSpc>
                      </a:pPr>
                      <a:r>
                        <a:rPr lang="ru-RU" sz="1400" dirty="0" smtClean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3 503,99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05"/>
                        </a:lnSpc>
                      </a:pPr>
                      <a:r>
                        <a:rPr lang="ru-RU" sz="1400" dirty="0" smtClean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3 499,46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9,8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E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8265" marR="406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400" dirty="0">
                          <a:latin typeface="+mn-lt"/>
                          <a:cs typeface="Calibri"/>
                        </a:rPr>
                        <a:t>Благоустройство территории Богатовского сельского поселения Белогорского района Республики Крым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10 153,97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latin typeface="Times New Roman"/>
                          <a:cs typeface="Times New Roman"/>
                        </a:rPr>
                        <a:t>10 153,97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spc="5" dirty="0" smtClean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100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88265" marR="406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400" dirty="0">
                          <a:latin typeface="+mn-lt"/>
                          <a:cs typeface="Calibri"/>
                        </a:rPr>
                        <a:t>Осуществление первичного воинского учета на территории </a:t>
                      </a:r>
                      <a:r>
                        <a:rPr lang="ru-RU" sz="1400" dirty="0" err="1">
                          <a:latin typeface="+mn-lt"/>
                          <a:cs typeface="Calibri"/>
                        </a:rPr>
                        <a:t>Богатовского</a:t>
                      </a:r>
                      <a:r>
                        <a:rPr lang="ru-RU" sz="1400" dirty="0">
                          <a:latin typeface="+mn-lt"/>
                          <a:cs typeface="Calibri"/>
                        </a:rPr>
                        <a:t> сельского поселения Белогорского района Республики Крым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347,23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latin typeface="Times New Roman"/>
                          <a:cs typeface="Times New Roman"/>
                        </a:rPr>
                        <a:t>347,23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spc="5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100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393297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88265" marR="406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400" dirty="0">
                          <a:latin typeface="Calibri"/>
                          <a:cs typeface="Calibri"/>
                        </a:rPr>
                        <a:t>Обеспечение</a:t>
                      </a:r>
                      <a:r>
                        <a:rPr lang="ru-RU" sz="1400" baseline="0" dirty="0">
                          <a:latin typeface="Calibri"/>
                          <a:cs typeface="Calibri"/>
                        </a:rPr>
                        <a:t> подвоза питьевой воды населению на территории муниципального образования </a:t>
                      </a:r>
                      <a:r>
                        <a:rPr lang="ru-RU" sz="1400" baseline="0" dirty="0" err="1">
                          <a:latin typeface="Calibri"/>
                          <a:cs typeface="Calibri"/>
                        </a:rPr>
                        <a:t>Богатовское</a:t>
                      </a:r>
                      <a:r>
                        <a:rPr lang="ru-RU" sz="1400" baseline="0" dirty="0">
                          <a:latin typeface="Calibri"/>
                          <a:cs typeface="Calibri"/>
                        </a:rPr>
                        <a:t> сельское поселение Белогорского района Республики Крым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latin typeface="Times New Roman"/>
                          <a:cs typeface="Times New Roman"/>
                        </a:rPr>
                        <a:t>113,79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610"/>
                        </a:lnSpc>
                      </a:pPr>
                      <a:r>
                        <a:rPr lang="ru-RU" sz="1400" dirty="0" smtClean="0">
                          <a:latin typeface="Times New Roman"/>
                          <a:cs typeface="Times New Roman"/>
                        </a:rPr>
                        <a:t>112,06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dirty="0" smtClean="0">
                          <a:latin typeface="Times New Roman"/>
                          <a:cs typeface="Times New Roman"/>
                        </a:rPr>
                        <a:t>99,9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16280">
                <a:tc>
                  <a:txBody>
                    <a:bodyPr/>
                    <a:lstStyle/>
                    <a:p>
                      <a:pPr marL="88265" marR="406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ru-RU" sz="1400" dirty="0">
                          <a:latin typeface="+mn-lt"/>
                          <a:cs typeface="Calibri"/>
                        </a:rPr>
                        <a:t>Обеспечение</a:t>
                      </a:r>
                      <a:r>
                        <a:rPr lang="ru-RU" sz="1400" baseline="0" dirty="0">
                          <a:latin typeface="+mn-lt"/>
                          <a:cs typeface="Calibri"/>
                        </a:rPr>
                        <a:t> мероприятий по пожарной безопасности на территории </a:t>
                      </a:r>
                      <a:r>
                        <a:rPr lang="ru-RU" sz="1400" baseline="0" dirty="0" err="1">
                          <a:latin typeface="+mn-lt"/>
                          <a:cs typeface="Calibri"/>
                        </a:rPr>
                        <a:t>Богатовского</a:t>
                      </a:r>
                      <a:r>
                        <a:rPr lang="ru-RU" sz="1400" baseline="0" dirty="0">
                          <a:latin typeface="+mn-lt"/>
                          <a:cs typeface="Calibri"/>
                        </a:rPr>
                        <a:t> сельского поселения Белогорского района Республики Крым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0"/>
                        </a:lnSpc>
                      </a:pPr>
                      <a:r>
                        <a:rPr lang="ru-RU" sz="1400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10,0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610"/>
                        </a:lnSpc>
                      </a:pPr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10,0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400" spc="5" dirty="0">
                          <a:solidFill>
                            <a:srgbClr val="622422"/>
                          </a:solidFill>
                          <a:latin typeface="Times New Roman"/>
                          <a:cs typeface="Times New Roman"/>
                        </a:rPr>
                        <a:t>100,0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D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0074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537</Words>
  <Application>Microsoft Office PowerPoint</Application>
  <PresentationFormat>Экран (4:3)</PresentationFormat>
  <Paragraphs>174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Book Antiqua</vt:lpstr>
      <vt:lpstr>Calibri</vt:lpstr>
      <vt:lpstr>Times New Roman</vt:lpstr>
      <vt:lpstr>㊐ퟠ0餻㉛</vt:lpstr>
      <vt:lpstr>Office Theme</vt:lpstr>
      <vt:lpstr>Презентация PowerPoint</vt:lpstr>
      <vt:lpstr>Презентация PowerPoint</vt:lpstr>
      <vt:lpstr>ОСНОВНЫЕ ПАРАМЕТРЫ ИСПОЛНЕНИЯ БЮДЖЕТА  БОГАТОВСКОГО СЕЛЬСКОГО ПОСЕЛЕНИЯ ЗА 2024 ГОД  (ТЫС.РУБ.)</vt:lpstr>
      <vt:lpstr>ИСПОЛНЕНИЕ БЮДЖЕТА БОГАТОВСКОГО СЕЛЬСКОГО ПОСЕЛЕНИЯ ЗА 2024 ГОД ПО ДОХОДАМ  (ТЫС.РУБ.)</vt:lpstr>
      <vt:lpstr>СТРУКТУРА И ОБЪЕМ НАЛОГОВЫХ И НЕНАЛОГОВЫХ  ДОХОДОВ БЮДЖЕТА БОГАТОВСКОГО СЕЛЬСКОГО ПОСЕЛЕНИЯ ЗА 2024 ГОД (ТЫС.РУБ.)</vt:lpstr>
      <vt:lpstr>СТРУКТУРА И ОБЪЕМ БЕЗВОЗМЕЗДНЫХ ПОСТУПЛЕНИЙ  2024 год (ТЫС.РУБ.)</vt:lpstr>
      <vt:lpstr>ИСПОЛНЕНИЕ БЮДЖЕТА БОГАТОВСКОГО  СЕЛЬСКОГО ПОСЕЛЕНИЯ ЗА 2024  ГОД ПО  РАСХОДАМ (ТЫС.РУБ.)</vt:lpstr>
      <vt:lpstr>СТРУКТУРА И ОБЪЕМ РАСХОДОВ БЮДЖЕТА БОГАТОВСКОГО  СЕЛЬСКОГО ПОСЕЛЕНИЯ ЗА 2024 (ТЫС.РУБ.)</vt:lpstr>
      <vt:lpstr>РАСХОДЫ БЮДЖЕТА ПОСЕЛЕНИЯ В РАМКАХ  МУНИЦИПАЛЬНЫХ ПРОГРАММ ЗА 2023 (тыс.руб.)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RePack by Diakov</cp:lastModifiedBy>
  <cp:revision>56</cp:revision>
  <dcterms:created xsi:type="dcterms:W3CDTF">2019-03-25T16:08:29Z</dcterms:created>
  <dcterms:modified xsi:type="dcterms:W3CDTF">2025-05-15T13:53:07Z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2019-03-25T00:00:00Z</vt:filetime>
  </property>
</Properties>
</file>