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DF5"/>
    <a:srgbClr val="0F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10"/>
  </p:normalViewPr>
  <p:slideViewPr>
    <p:cSldViewPr snapToGrid="0" snapToObjects="1">
      <p:cViewPr>
        <p:scale>
          <a:sx n="80" d="100"/>
          <a:sy n="80" d="100"/>
        </p:scale>
        <p:origin x="298" y="8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630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C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CFDF5"/>
          </a:solidFill>
          <a:ln w="12700">
            <a:solidFill>
              <a:srgbClr val="ECFDF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463040"/>
            <a:ext cx="7680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0F172A"/>
                </a:solidFill>
              </a:rPr>
              <a:t>Бюджет для граждан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13232" y="2240280"/>
            <a:ext cx="74980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F766E"/>
                </a:solidFill>
              </a:rPr>
              <a:t>Бюджет Богатовского сельского поселения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0F766E"/>
                </a:solidFill>
              </a:rPr>
              <a:t>Белогорского района Республики Крым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731520" y="3657600"/>
            <a:ext cx="61264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334155"/>
                </a:solidFill>
              </a:rPr>
              <a:t>на 2026 </a:t>
            </a:r>
            <a:r>
              <a:rPr lang="en-US" sz="2300" b="1" dirty="0" err="1">
                <a:solidFill>
                  <a:srgbClr val="334155"/>
                </a:solidFill>
              </a:rPr>
              <a:t>год</a:t>
            </a:r>
            <a:r>
              <a:rPr lang="en-US" sz="2300" b="1" dirty="0">
                <a:solidFill>
                  <a:srgbClr val="334155"/>
                </a:solidFill>
              </a:rPr>
              <a:t> </a:t>
            </a:r>
            <a:endParaRPr lang="ru-RU" sz="2300" b="1" dirty="0">
              <a:solidFill>
                <a:srgbClr val="334155"/>
              </a:solidFill>
            </a:endParaRPr>
          </a:p>
          <a:p>
            <a:pPr marL="0" indent="0">
              <a:buNone/>
            </a:pPr>
            <a:r>
              <a:rPr lang="en-US" sz="2300" b="1" dirty="0">
                <a:solidFill>
                  <a:srgbClr val="334155"/>
                </a:solidFill>
              </a:rPr>
              <a:t>и на плановый период 2027 и 2028 годов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8046720" y="4846320"/>
            <a:ext cx="9601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8119872" y="5047488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F766E"/>
                </a:solidFill>
              </a:rPr>
              <a:t>2026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9189720" y="4846320"/>
            <a:ext cx="9601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9262872" y="5047488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F766E"/>
                </a:solidFill>
              </a:rPr>
              <a:t>2027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10332720" y="4846320"/>
            <a:ext cx="96012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405872" y="5047488"/>
            <a:ext cx="822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F766E"/>
                </a:solidFill>
              </a:rPr>
              <a:t>2028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D9CE87-1A77-68CF-6591-C00DE99D8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53924"/>
            <a:ext cx="1094738" cy="124663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436BE5D-01FB-908C-7342-DE44B68DE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144" y="151962"/>
            <a:ext cx="1036431" cy="12485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Контактная информация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Разработчик презентации - Богатовское сельское поселение Белогорского района Республики Крым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777240" y="1143000"/>
            <a:ext cx="1060704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005840" y="1417320"/>
            <a:ext cx="10012680" cy="621792"/>
          </a:xfrm>
          <a:prstGeom prst="rect">
            <a:avLst/>
          </a:prstGeom>
          <a:solidFill>
            <a:srgbClr val="ECFDF5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234440" y="161848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766E"/>
                </a:solidFill>
              </a:rPr>
              <a:t>Руководитель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520440" y="1563624"/>
            <a:ext cx="72237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320" dirty="0">
                <a:solidFill>
                  <a:srgbClr val="334155"/>
                </a:solidFill>
              </a:rPr>
              <a:t>Председатель Богатовского сельского совета - глава администрации Богатовского сельского </a:t>
            </a:r>
            <a:r>
              <a:rPr lang="en-US" sz="1320" dirty="0" err="1">
                <a:solidFill>
                  <a:srgbClr val="334155"/>
                </a:solidFill>
              </a:rPr>
              <a:t>поселения</a:t>
            </a:r>
            <a:r>
              <a:rPr lang="en-US" sz="1320" dirty="0">
                <a:solidFill>
                  <a:srgbClr val="334155"/>
                </a:solidFill>
              </a:rPr>
              <a:t> </a:t>
            </a:r>
            <a:endParaRPr lang="ru-RU" sz="1320" dirty="0">
              <a:solidFill>
                <a:srgbClr val="334155"/>
              </a:solidFill>
            </a:endParaRPr>
          </a:p>
          <a:p>
            <a:pPr marL="0" indent="0" algn="ctr">
              <a:buNone/>
            </a:pPr>
            <a:r>
              <a:rPr lang="en-US" sz="1320" dirty="0">
                <a:solidFill>
                  <a:srgbClr val="334155"/>
                </a:solidFill>
              </a:rPr>
              <a:t> </a:t>
            </a:r>
            <a:r>
              <a:rPr lang="en-US" sz="1320" b="1" dirty="0">
                <a:solidFill>
                  <a:srgbClr val="334155"/>
                </a:solidFill>
              </a:rPr>
              <a:t>Латыш Светлана Анатольевна</a:t>
            </a:r>
            <a:endParaRPr lang="en-US" sz="1320" b="1" dirty="0"/>
          </a:p>
        </p:txBody>
      </p:sp>
      <p:sp>
        <p:nvSpPr>
          <p:cNvPr id="9" name="Shape 7"/>
          <p:cNvSpPr/>
          <p:nvPr/>
        </p:nvSpPr>
        <p:spPr>
          <a:xfrm>
            <a:off x="1005840" y="2167128"/>
            <a:ext cx="1001268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34440" y="2368296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766E"/>
                </a:solidFill>
              </a:rPr>
              <a:t>Адрес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520440" y="2313432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334155"/>
                </a:solidFill>
              </a:rPr>
              <a:t>297650, Республика Крым, Белогорский район, с. Богатое, ул. Московская, 54</a:t>
            </a:r>
            <a:endParaRPr lang="en-US" sz="1320" dirty="0"/>
          </a:p>
        </p:txBody>
      </p:sp>
      <p:sp>
        <p:nvSpPr>
          <p:cNvPr id="15" name="Shape 13"/>
          <p:cNvSpPr/>
          <p:nvPr/>
        </p:nvSpPr>
        <p:spPr>
          <a:xfrm>
            <a:off x="1005840" y="3666744"/>
            <a:ext cx="10012680" cy="621792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234440" y="3867912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 err="1">
                <a:solidFill>
                  <a:srgbClr val="0F766E"/>
                </a:solidFill>
              </a:rPr>
              <a:t>Электронная</a:t>
            </a:r>
            <a:r>
              <a:rPr lang="en-US" sz="1350" b="1" dirty="0">
                <a:solidFill>
                  <a:srgbClr val="0F766E"/>
                </a:solidFill>
              </a:rPr>
              <a:t> </a:t>
            </a:r>
            <a:r>
              <a:rPr lang="en-US" sz="1350" b="1" dirty="0" err="1">
                <a:solidFill>
                  <a:srgbClr val="0F766E"/>
                </a:solidFill>
              </a:rPr>
              <a:t>почта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3520440" y="3813048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334155"/>
                </a:solidFill>
              </a:rPr>
              <a:t>bogatoe_s.s@mail.ru</a:t>
            </a:r>
            <a:endParaRPr lang="en-US" sz="1320" dirty="0"/>
          </a:p>
        </p:txBody>
      </p:sp>
      <p:sp>
        <p:nvSpPr>
          <p:cNvPr id="18" name="Shape 16"/>
          <p:cNvSpPr/>
          <p:nvPr/>
        </p:nvSpPr>
        <p:spPr>
          <a:xfrm>
            <a:off x="1005840" y="2907792"/>
            <a:ext cx="10012680" cy="621792"/>
          </a:xfrm>
          <a:prstGeom prst="rect">
            <a:avLst/>
          </a:prstGeom>
          <a:solidFill>
            <a:srgbClr val="ECFDF5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234440" y="3127248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0F766E"/>
                </a:solidFill>
              </a:rPr>
              <a:t>Режим работы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3520440" y="3072384"/>
            <a:ext cx="7223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334155"/>
                </a:solidFill>
              </a:rPr>
              <a:t>пн-пт 08:00-17:00, перерыв 12:00-13:00; выходные дни: суббота, воскресенье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такое бюджет для граждан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640080" y="1417320"/>
            <a:ext cx="521208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1874520"/>
            <a:ext cx="4526280" cy="15087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334155"/>
                </a:solidFill>
              </a:rPr>
              <a:t>Бюджет для граждан - это документ, публикуемый в открытом доступе для предоставления гражданам актуальной, объективной и простой для понимания информации о бюджете и отчете о его исполнении.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4160520"/>
            <a:ext cx="1298448" cy="292608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0F766E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F766E"/>
                </a:solidFill>
              </a:rPr>
              <a:t>открытый доступ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2468880" y="4160520"/>
            <a:ext cx="1298448" cy="292608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0F766E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F766E"/>
                </a:solidFill>
              </a:rPr>
              <a:t>актуальная информация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023360" y="4160520"/>
            <a:ext cx="1298448" cy="292608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0F766E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F766E"/>
                </a:solidFill>
              </a:rPr>
              <a:t>понятный формат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446520" y="1280160"/>
            <a:ext cx="4983480" cy="4160520"/>
          </a:xfrm>
          <a:prstGeom prst="roundRect">
            <a:avLst>
              <a:gd name="adj" fmla="val 1758"/>
            </a:avLst>
          </a:prstGeom>
          <a:solidFill>
            <a:srgbClr val="ECFEFF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12280" y="16916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F766E"/>
                </a:solidFill>
              </a:rPr>
              <a:t>Цель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6812280" y="2240280"/>
            <a:ext cx="4069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334155"/>
                </a:solidFill>
              </a:rPr>
              <a:t>Показать, откуда поступают средства местного бюджета, на какие направления они расходуются и как это связано с задачами поселения.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0" y="4160520"/>
            <a:ext cx="960120" cy="502920"/>
          </a:xfrm>
          <a:prstGeom prst="chevron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49640" y="4160520"/>
            <a:ext cx="960120" cy="502920"/>
          </a:xfrm>
          <a:prstGeom prst="chevron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12280" y="48920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</a:rPr>
              <a:t>Доходы → Расходы → Результат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понятия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Бюджет - план доходов и расходов на определенный период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3931920" y="1325880"/>
            <a:ext cx="4343400" cy="749808"/>
          </a:xfrm>
          <a:prstGeom prst="roundRect">
            <a:avLst>
              <a:gd name="adj" fmla="val 9756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800600" y="1536192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F172A"/>
                </a:solidFill>
              </a:rPr>
              <a:t>БЮДЖЕТ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242316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05840" y="2724912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766E"/>
                </a:solidFill>
              </a:rPr>
              <a:t>Доходы бюджета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960120" y="3127248"/>
            <a:ext cx="3429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334155"/>
                </a:solidFill>
              </a:rPr>
              <a:t>поступающие в бюджет денежные средства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406640" y="2423160"/>
            <a:ext cx="4114800" cy="1417320"/>
          </a:xfrm>
          <a:prstGeom prst="roundRect">
            <a:avLst>
              <a:gd name="adj" fmla="val 5161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7726680" y="2724912"/>
            <a:ext cx="3337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EF4444"/>
                </a:solidFill>
              </a:rPr>
              <a:t>Расходы бюджета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7726680" y="3127248"/>
            <a:ext cx="3383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334155"/>
                </a:solidFill>
              </a:rPr>
              <a:t>выплачиваемые из бюджета денежные средства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914400" y="4572000"/>
            <a:ext cx="4572000" cy="1097280"/>
          </a:xfrm>
          <a:prstGeom prst="roundRect">
            <a:avLst>
              <a:gd name="adj" fmla="val 6667"/>
            </a:avLst>
          </a:prstGeom>
          <a:solidFill>
            <a:srgbClr val="FEF2F2"/>
          </a:solidFill>
          <a:ln w="12700">
            <a:solidFill>
              <a:srgbClr val="FCA5A5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1097280" y="480060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EF4444"/>
                </a:solidFill>
              </a:rPr>
              <a:t>ДЕФИЦИТ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3017520" y="48006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ru-RU" sz="1900" b="1" dirty="0">
              <a:solidFill>
                <a:srgbClr val="0F172A"/>
              </a:solidFill>
            </a:endParaRPr>
          </a:p>
          <a:p>
            <a:pPr marL="0" indent="0">
              <a:buNone/>
            </a:pPr>
            <a:r>
              <a:rPr lang="en-US" sz="1900" b="1" dirty="0" err="1">
                <a:solidFill>
                  <a:srgbClr val="0F172A"/>
                </a:solidFill>
              </a:rPr>
              <a:t>Расходы</a:t>
            </a:r>
            <a:r>
              <a:rPr lang="en-US" sz="1900" b="1" dirty="0">
                <a:solidFill>
                  <a:srgbClr val="0F172A"/>
                </a:solidFill>
              </a:rPr>
              <a:t> </a:t>
            </a:r>
            <a:r>
              <a:rPr lang="ru-RU" sz="1900" b="1" dirty="0">
                <a:solidFill>
                  <a:srgbClr val="0F172A"/>
                </a:solidFill>
              </a:rPr>
              <a:t>превышают</a:t>
            </a:r>
            <a:r>
              <a:rPr lang="en-US" sz="1900" b="1" dirty="0">
                <a:solidFill>
                  <a:srgbClr val="0F172A"/>
                </a:solidFill>
              </a:rPr>
              <a:t> Доходы</a:t>
            </a:r>
            <a:endParaRPr lang="en-US" sz="1900" dirty="0"/>
          </a:p>
        </p:txBody>
      </p:sp>
      <p:sp>
        <p:nvSpPr>
          <p:cNvPr id="16" name="Shape 14"/>
          <p:cNvSpPr/>
          <p:nvPr/>
        </p:nvSpPr>
        <p:spPr>
          <a:xfrm>
            <a:off x="6675120" y="4572000"/>
            <a:ext cx="4572000" cy="1097280"/>
          </a:xfrm>
          <a:prstGeom prst="roundRect">
            <a:avLst>
              <a:gd name="adj" fmla="val 6667"/>
            </a:avLst>
          </a:prstGeom>
          <a:solidFill>
            <a:srgbClr val="ECFDF5"/>
          </a:solidFill>
          <a:ln w="12700">
            <a:solidFill>
              <a:srgbClr val="86EFAC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903720" y="480060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0B981"/>
                </a:solidFill>
              </a:rPr>
              <a:t>ПРОФИЦИТ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961120" y="4800600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ru-RU" sz="1900" b="1" dirty="0">
              <a:solidFill>
                <a:srgbClr val="0F172A"/>
              </a:solidFill>
            </a:endParaRPr>
          </a:p>
          <a:p>
            <a:pPr marL="0" indent="0">
              <a:buNone/>
            </a:pPr>
            <a:r>
              <a:rPr lang="en-US" sz="1900" b="1" dirty="0" err="1">
                <a:solidFill>
                  <a:srgbClr val="0F172A"/>
                </a:solidFill>
              </a:rPr>
              <a:t>Доходы</a:t>
            </a:r>
            <a:r>
              <a:rPr lang="en-US" sz="1900" b="1" dirty="0">
                <a:solidFill>
                  <a:srgbClr val="0F172A"/>
                </a:solidFill>
              </a:rPr>
              <a:t> </a:t>
            </a:r>
            <a:r>
              <a:rPr lang="ru-RU" sz="1900" b="1" dirty="0">
                <a:solidFill>
                  <a:srgbClr val="0F172A"/>
                </a:solidFill>
              </a:rPr>
              <a:t>превышают</a:t>
            </a:r>
            <a:r>
              <a:rPr lang="en-US" sz="1900" b="1" dirty="0">
                <a:solidFill>
                  <a:srgbClr val="0F172A"/>
                </a:solidFill>
              </a:rPr>
              <a:t> Расходы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005840" y="5925312"/>
            <a:ext cx="10058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4748B"/>
                </a:solidFill>
              </a:rPr>
              <a:t>Бюджет Богатовского сельского поселения на 2026-2028 годы запланирован без дефицита.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0984DC5E-987B-AA4E-AE42-3845BFD60175}"/>
              </a:ext>
            </a:extLst>
          </p:cNvPr>
          <p:cNvCxnSpPr>
            <a:stCxn id="7" idx="0"/>
            <a:endCxn id="5" idx="1"/>
          </p:cNvCxnSpPr>
          <p:nvPr/>
        </p:nvCxnSpPr>
        <p:spPr>
          <a:xfrm flipV="1">
            <a:off x="2743200" y="1700784"/>
            <a:ext cx="1188720" cy="722376"/>
          </a:xfrm>
          <a:prstGeom prst="straightConnector1">
            <a:avLst/>
          </a:prstGeom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7ED6B154-9692-8AD5-645C-B91F990A6D77}"/>
              </a:ext>
            </a:extLst>
          </p:cNvPr>
          <p:cNvCxnSpPr>
            <a:stCxn id="5" idx="3"/>
            <a:endCxn id="10" idx="0"/>
          </p:cNvCxnSpPr>
          <p:nvPr/>
        </p:nvCxnSpPr>
        <p:spPr>
          <a:xfrm>
            <a:off x="8275320" y="1700784"/>
            <a:ext cx="1188720" cy="7223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Бюджетный процесс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Ежегодное формирование, утверждение, исполнение и отчетность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914400" y="114300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51560" y="1374648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766E"/>
                </a:solidFill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63040" y="130759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334155"/>
                </a:solidFill>
              </a:rPr>
              <a:t>Составление проекта бюджета очередного года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263640" y="114300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00800" y="1374648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563EB"/>
                </a:solidFill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12280" y="130759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334155"/>
                </a:solidFill>
              </a:rPr>
              <a:t>Рассмотрение проекта бюджета очередного года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914400" y="265176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051560" y="288950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766E"/>
                </a:solidFill>
              </a:rPr>
              <a:t>3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463040" y="281635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Утверждение бюджета очередного года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263640" y="265176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355080" y="288950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563EB"/>
                </a:solidFill>
              </a:rPr>
              <a:t>4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812280" y="281635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334155"/>
                </a:solidFill>
              </a:rPr>
              <a:t>Исполнение бюджета в текущем году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4400" y="416052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51560" y="4361688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F766E"/>
                </a:solidFill>
              </a:rPr>
              <a:t>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63040" y="4325112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334155"/>
                </a:solidFill>
              </a:rPr>
              <a:t>Формирование отчета об исполнении бюджета предыдущего года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263640" y="4160520"/>
            <a:ext cx="4892040" cy="749808"/>
          </a:xfrm>
          <a:prstGeom prst="roundRect">
            <a:avLst>
              <a:gd name="adj" fmla="val 9756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355080" y="4361688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563EB"/>
                </a:solidFill>
              </a:rPr>
              <a:t>6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12280" y="4329684"/>
            <a:ext cx="4069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334155"/>
                </a:solidFill>
              </a:rPr>
              <a:t>Утверждение отчета об исполнении бюджета предыдущего года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5806440" y="1517904"/>
            <a:ext cx="457200" cy="0"/>
          </a:xfrm>
          <a:prstGeom prst="line">
            <a:avLst/>
          </a:prstGeom>
          <a:noFill/>
          <a:ln w="12700">
            <a:solidFill>
              <a:srgbClr val="0F766E">
                <a:alpha val="88000"/>
              </a:srgbClr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 flipH="1">
            <a:off x="2962655" y="1889760"/>
            <a:ext cx="5678424" cy="761999"/>
          </a:xfrm>
          <a:prstGeom prst="line">
            <a:avLst/>
          </a:prstGeom>
          <a:noFill/>
          <a:ln w="12700">
            <a:solidFill>
              <a:srgbClr val="0F766E">
                <a:alpha val="88000"/>
              </a:srgbClr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5806440" y="3026664"/>
            <a:ext cx="457200" cy="0"/>
          </a:xfrm>
          <a:prstGeom prst="line">
            <a:avLst/>
          </a:prstGeom>
          <a:noFill/>
          <a:ln w="12700">
            <a:solidFill>
              <a:srgbClr val="0F766E">
                <a:alpha val="88000"/>
              </a:srgbClr>
            </a:solidFill>
            <a:prstDash val="solid"/>
            <a:tailEnd type="triangle"/>
          </a:ln>
        </p:spPr>
      </p:sp>
      <p:sp>
        <p:nvSpPr>
          <p:cNvPr id="26" name="Shape 24"/>
          <p:cNvSpPr/>
          <p:nvPr/>
        </p:nvSpPr>
        <p:spPr>
          <a:xfrm flipH="1">
            <a:off x="3048000" y="3401568"/>
            <a:ext cx="5593079" cy="749806"/>
          </a:xfrm>
          <a:prstGeom prst="line">
            <a:avLst/>
          </a:prstGeom>
          <a:noFill/>
          <a:ln w="12700">
            <a:solidFill>
              <a:srgbClr val="0F766E">
                <a:alpha val="88000"/>
              </a:srgbClr>
            </a:solidFill>
            <a:prstDash val="solid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5806440" y="4535424"/>
            <a:ext cx="457200" cy="0"/>
          </a:xfrm>
          <a:prstGeom prst="line">
            <a:avLst/>
          </a:prstGeom>
          <a:noFill/>
          <a:ln w="12700">
            <a:solidFill>
              <a:srgbClr val="0F766E">
                <a:alpha val="88000"/>
              </a:srgbClr>
            </a:solidFill>
            <a:prstDash val="solid"/>
            <a:tailEnd type="triangle"/>
          </a:ln>
        </p:spPr>
      </p:sp>
      <p:sp>
        <p:nvSpPr>
          <p:cNvPr id="28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Доходы бюджета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Структура доходов: налоговые и неналоговые поступления + безвозмездные поступления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777240" y="10515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51560" y="1261872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4748B"/>
                </a:solidFill>
              </a:rPr>
              <a:t>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51560" y="1600200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766E"/>
                </a:solidFill>
              </a:rPr>
              <a:t>7,54 млн ₽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051560" y="198424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общий объем доходов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72000" y="10515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846320" y="1261872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4748B"/>
                </a:solidFill>
              </a:rPr>
              <a:t>2027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846320" y="1600200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766E"/>
                </a:solidFill>
              </a:rPr>
              <a:t>7,84 млн ₽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4846320" y="198424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общий объем доходов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8366760" y="1051560"/>
            <a:ext cx="324612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641080" y="1261872"/>
            <a:ext cx="822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4748B"/>
                </a:solidFill>
              </a:rPr>
              <a:t>2028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41080" y="1600200"/>
            <a:ext cx="2468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766E"/>
                </a:solidFill>
              </a:rPr>
              <a:t>9,96 млн ₽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641080" y="1984248"/>
            <a:ext cx="2011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4748B"/>
                </a:solidFill>
              </a:rPr>
              <a:t>общий объем доходов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777240" y="2743200"/>
            <a:ext cx="5349240" cy="2971800"/>
          </a:xfrm>
          <a:prstGeom prst="roundRect">
            <a:avLst>
              <a:gd name="adj" fmla="val 2462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97280" y="297180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0F766E"/>
                </a:solidFill>
              </a:rPr>
              <a:t>Налоговые и неналоговые доходы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143000" y="3456432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НДФЛ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43000" y="3767328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Налог на имущество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143000" y="4078224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Земельный налог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4389120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Госпошлина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43000" y="4700016"/>
            <a:ext cx="4480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Аренда и продажа земли/имущества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6492240" y="2743200"/>
            <a:ext cx="4892040" cy="2971800"/>
          </a:xfrm>
          <a:prstGeom prst="roundRect">
            <a:avLst>
              <a:gd name="adj" fmla="val 2462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812280" y="297180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2563EB"/>
                </a:solidFill>
              </a:rPr>
              <a:t>Безвозмездные поступления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6858000" y="3456432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Дотации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58000" y="3803904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Субсидии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6858000" y="4151376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Субвенции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6858000" y="4498848"/>
            <a:ext cx="3840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</a:rPr>
              <a:t>• Иные межбюджетные трансферты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858000" y="4983480"/>
            <a:ext cx="3977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В 2028 году рост доходов связан в том числе с увеличением безвозмездных поступлений до 3,69 млн ₽.</a:t>
            </a:r>
            <a:endParaRPr lang="en-US" sz="125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Расходы бюджета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Формируются по разделам, ведомствам и муниципальным программам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731520" y="114300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51560" y="1463040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F172A"/>
                </a:solidFill>
              </a:rPr>
              <a:t>Принципы формирования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1051560" y="2057400"/>
            <a:ext cx="228600" cy="22860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417320" y="2011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334155"/>
                </a:solidFill>
              </a:rPr>
              <a:t>по разделам классификации расходов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1051560" y="2670048"/>
            <a:ext cx="228600" cy="228600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417320" y="2624328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334155"/>
                </a:solidFill>
              </a:rPr>
              <a:t>по ведомствам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1051560" y="3282696"/>
            <a:ext cx="228600" cy="22860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417320" y="3236976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334155"/>
                </a:solidFill>
              </a:rPr>
              <a:t>по муниципальным программам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1051560" y="3895344"/>
            <a:ext cx="228600" cy="228600"/>
          </a:xfrm>
          <a:prstGeom prst="ellipse">
            <a:avLst/>
          </a:prstGeom>
          <a:solidFill>
            <a:srgbClr val="10B981"/>
          </a:solidFill>
          <a:ln w="12700">
            <a:solidFill>
              <a:srgbClr val="10B98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417320" y="3849624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334155"/>
                </a:solidFill>
              </a:rPr>
              <a:t>в соответствии с расходными обязательствами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6400800" y="1143000"/>
            <a:ext cx="5074920" cy="4480560"/>
          </a:xfrm>
          <a:prstGeom prst="roundRect">
            <a:avLst>
              <a:gd name="adj" fmla="val 1633"/>
            </a:avLst>
          </a:prstGeom>
          <a:solidFill>
            <a:srgbClr val="FFFBEB"/>
          </a:solidFill>
          <a:ln w="12700">
            <a:solidFill>
              <a:srgbClr val="FDE68A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720840" y="146304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9E0B"/>
                </a:solidFill>
              </a:rPr>
              <a:t>Муниципальная программа</a:t>
            </a:r>
            <a:endParaRPr lang="en-US" sz="2100" dirty="0"/>
          </a:p>
        </p:txBody>
      </p:sp>
      <p:sp>
        <p:nvSpPr>
          <p:cNvPr id="17" name="Text 15"/>
          <p:cNvSpPr/>
          <p:nvPr/>
        </p:nvSpPr>
        <p:spPr>
          <a:xfrm>
            <a:off x="6720840" y="2057400"/>
            <a:ext cx="4206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</a:rPr>
              <a:t>Документ, определяющий цели и задачи политики в конкретной сфере, способы их достижения и примерные объемы финансовых ресурсов.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766560" y="3657601"/>
            <a:ext cx="1143000" cy="795527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0F766E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F766E"/>
                </a:solidFill>
              </a:rPr>
              <a:t>2026 </a:t>
            </a:r>
            <a:endParaRPr lang="ru-RU" sz="1600" b="1" dirty="0">
              <a:solidFill>
                <a:srgbClr val="0F766E"/>
              </a:solidFill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0F766E"/>
                </a:solidFill>
              </a:rPr>
              <a:t>96,5%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138160" y="3657601"/>
            <a:ext cx="1143000" cy="795527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2563EB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563EB"/>
                </a:solidFill>
              </a:rPr>
              <a:t>2027</a:t>
            </a:r>
            <a:endParaRPr lang="ru-RU" sz="1600" b="1" dirty="0">
              <a:solidFill>
                <a:srgbClr val="2563EB"/>
              </a:solidFill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2563EB"/>
                </a:solidFill>
              </a:rPr>
              <a:t>94,3%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509760" y="3657601"/>
            <a:ext cx="1143000" cy="795527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solidFill>
              <a:srgbClr val="10B981">
                <a:alpha val="80000"/>
              </a:srgbClr>
            </a:solidFill>
          </a:ln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0B981"/>
                </a:solidFill>
              </a:rPr>
              <a:t>2028</a:t>
            </a:r>
            <a:endParaRPr lang="ru-RU" sz="1600" b="1" dirty="0">
              <a:solidFill>
                <a:srgbClr val="10B981"/>
              </a:solidFill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rgbClr val="10B981"/>
                </a:solidFill>
              </a:rPr>
              <a:t>97,3%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720840" y="4864608"/>
            <a:ext cx="3931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/>
              <a:t>Доля программных расходов в общем объеме расходов бюджета.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026920" y="374904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приоритеты бюджетной политики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731520" y="105156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51560" y="127101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766E"/>
                </a:solidFill>
              </a:rPr>
              <a:t>Развитие доходных источников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051560" y="161848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укрепление налогового потенциала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05156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92240" y="127101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563EB"/>
                </a:solidFill>
              </a:rPr>
              <a:t>Эффективность расходов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92240" y="161848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приоритизация и оптимизация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731520" y="256032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1051560" y="277977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766E"/>
                </a:solidFill>
              </a:rPr>
              <a:t>Качество муниципальных услуг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051560" y="312724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ориентация на жителей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172200" y="256032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492240" y="277977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563EB"/>
                </a:solidFill>
              </a:rPr>
              <a:t>Прозрачность процесса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492240" y="312724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открытость бюджетной информации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31520" y="406908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CFDF5"/>
          </a:solidFill>
          <a:ln w="12700">
            <a:solidFill>
              <a:srgbClr val="99F6E4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1051560" y="428853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766E"/>
                </a:solidFill>
              </a:rPr>
              <a:t>Устойчивость бюджета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051560" y="46360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снижение уровня дотационности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172200" y="4069080"/>
            <a:ext cx="5303520" cy="1078992"/>
          </a:xfrm>
          <a:prstGeom prst="roundRect">
            <a:avLst>
              <a:gd name="adj" fmla="val 6780"/>
            </a:avLst>
          </a:prstGeom>
          <a:solidFill>
            <a:srgbClr val="EFF6FF"/>
          </a:solidFill>
          <a:ln w="12700">
            <a:solidFill>
              <a:srgbClr val="BFDBFE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492240" y="4288536"/>
            <a:ext cx="4480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563EB"/>
                </a:solidFill>
              </a:rPr>
              <a:t>Программный бюджет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6492240" y="463600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4748B"/>
                </a:solidFill>
              </a:rPr>
              <a:t>расходование средств через муниципальные программы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показатели поселения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30352" y="804672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Богатовское сельское поселение Белогорского района Республики Крым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822960" y="1325880"/>
            <a:ext cx="3246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143000" y="187452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F766E"/>
                </a:solidFill>
              </a:rPr>
              <a:t>10 647,6 га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143000" y="2331720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площадь поселения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480560" y="1325880"/>
            <a:ext cx="3246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00600" y="187452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563EB"/>
                </a:solidFill>
              </a:rPr>
              <a:t>1 936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800600" y="2331720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жителей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138160" y="1325880"/>
            <a:ext cx="324612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8458200" y="1874520"/>
            <a:ext cx="2651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59E0B"/>
                </a:solidFill>
              </a:rPr>
              <a:t>7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458200" y="2331720"/>
            <a:ext cx="2651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4748B"/>
                </a:solidFill>
              </a:rPr>
              <a:t>населенных пунктов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005840" y="3886200"/>
            <a:ext cx="10149840" cy="1463040"/>
          </a:xfrm>
          <a:prstGeom prst="roundRect">
            <a:avLst>
              <a:gd name="adj" fmla="val 5000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  <a:effectLst>
            <a:outerShdw blurRad="12700" dist="50800" dir="2700000" algn="bl" rotWithShape="0">
              <a:srgbClr val="CBD5E1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1417320" y="4407408"/>
            <a:ext cx="9326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334155"/>
                </a:solidFill>
              </a:rPr>
              <a:t>с. Богатое · с. Русское · с. Мелехово · с. Черемисовка · с. Горлинка · с. Красная Слобода · с. Поворотное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характеристики бюджета 2026-2028 гг.</a:t>
            </a:r>
            <a:endParaRPr lang="en-US" sz="2600" b="1" dirty="0"/>
          </a:p>
        </p:txBody>
      </p:sp>
      <p:sp>
        <p:nvSpPr>
          <p:cNvPr id="4" name="Text 2"/>
          <p:cNvSpPr/>
          <p:nvPr/>
        </p:nvSpPr>
        <p:spPr>
          <a:xfrm>
            <a:off x="502920" y="6684264"/>
            <a:ext cx="777240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4748B"/>
                </a:solidFill>
              </a:rPr>
              <a:t>Богатовское сельское поселение · Бюджет для граждан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02920" y="1069848"/>
            <a:ext cx="3429000" cy="384048"/>
          </a:xfrm>
          <a:prstGeom prst="rect">
            <a:avLst/>
          </a:prstGeom>
          <a:solidFill>
            <a:srgbClr val="0F766E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76072" y="1188720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показатель</a:t>
            </a:r>
            <a:endParaRPr lang="en-US" sz="1050" b="1" dirty="0"/>
          </a:p>
        </p:txBody>
      </p:sp>
      <p:sp>
        <p:nvSpPr>
          <p:cNvPr id="7" name="Shape 5"/>
          <p:cNvSpPr/>
          <p:nvPr/>
        </p:nvSpPr>
        <p:spPr>
          <a:xfrm>
            <a:off x="3931920" y="1069848"/>
            <a:ext cx="2560320" cy="384048"/>
          </a:xfrm>
          <a:prstGeom prst="rect">
            <a:avLst/>
          </a:prstGeom>
          <a:solidFill>
            <a:srgbClr val="0F766E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005072" y="118872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год, ₽</a:t>
            </a:r>
            <a:endParaRPr lang="en-US" sz="1050" b="1" dirty="0"/>
          </a:p>
        </p:txBody>
      </p:sp>
      <p:sp>
        <p:nvSpPr>
          <p:cNvPr id="9" name="Shape 7"/>
          <p:cNvSpPr/>
          <p:nvPr/>
        </p:nvSpPr>
        <p:spPr>
          <a:xfrm>
            <a:off x="6492240" y="1069848"/>
            <a:ext cx="2560320" cy="384048"/>
          </a:xfrm>
          <a:prstGeom prst="rect">
            <a:avLst/>
          </a:prstGeom>
          <a:solidFill>
            <a:srgbClr val="0F766E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65392" y="118872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 год, ₽</a:t>
            </a:r>
            <a:endParaRPr lang="en-US" sz="1050" b="1" dirty="0"/>
          </a:p>
        </p:txBody>
      </p:sp>
      <p:sp>
        <p:nvSpPr>
          <p:cNvPr id="11" name="Shape 9"/>
          <p:cNvSpPr/>
          <p:nvPr/>
        </p:nvSpPr>
        <p:spPr>
          <a:xfrm>
            <a:off x="9052560" y="1069848"/>
            <a:ext cx="2651760" cy="384048"/>
          </a:xfrm>
          <a:prstGeom prst="rect">
            <a:avLst/>
          </a:prstGeom>
          <a:solidFill>
            <a:srgbClr val="0F766E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25712" y="1188720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 год, ₽</a:t>
            </a:r>
            <a:endParaRPr lang="en-US" sz="1050" b="1" dirty="0"/>
          </a:p>
        </p:txBody>
      </p:sp>
      <p:sp>
        <p:nvSpPr>
          <p:cNvPr id="13" name="Shape 11"/>
          <p:cNvSpPr/>
          <p:nvPr/>
        </p:nvSpPr>
        <p:spPr>
          <a:xfrm>
            <a:off x="502920" y="1453896"/>
            <a:ext cx="34290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76072" y="1572768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Доходы, всего</a:t>
            </a:r>
            <a:endParaRPr lang="en-US" sz="1100" b="1" dirty="0"/>
          </a:p>
        </p:txBody>
      </p:sp>
      <p:sp>
        <p:nvSpPr>
          <p:cNvPr id="15" name="Shape 13"/>
          <p:cNvSpPr/>
          <p:nvPr/>
        </p:nvSpPr>
        <p:spPr>
          <a:xfrm>
            <a:off x="3931920" y="1453896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005072" y="157276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7 540 005,00</a:t>
            </a:r>
            <a:endParaRPr lang="en-US" sz="1200" b="1" dirty="0"/>
          </a:p>
        </p:txBody>
      </p:sp>
      <p:sp>
        <p:nvSpPr>
          <p:cNvPr id="17" name="Shape 15"/>
          <p:cNvSpPr/>
          <p:nvPr/>
        </p:nvSpPr>
        <p:spPr>
          <a:xfrm>
            <a:off x="6492240" y="1453896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65392" y="157276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7 842 369,00</a:t>
            </a:r>
            <a:endParaRPr lang="en-US" sz="1200" b="1" dirty="0"/>
          </a:p>
        </p:txBody>
      </p:sp>
      <p:sp>
        <p:nvSpPr>
          <p:cNvPr id="19" name="Shape 17"/>
          <p:cNvSpPr/>
          <p:nvPr/>
        </p:nvSpPr>
        <p:spPr>
          <a:xfrm>
            <a:off x="9052560" y="1453896"/>
            <a:ext cx="26517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25712" y="1572768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9 961 779,00</a:t>
            </a:r>
            <a:endParaRPr lang="en-US" sz="1200" b="1" dirty="0"/>
          </a:p>
        </p:txBody>
      </p:sp>
      <p:sp>
        <p:nvSpPr>
          <p:cNvPr id="21" name="Shape 19"/>
          <p:cNvSpPr/>
          <p:nvPr/>
        </p:nvSpPr>
        <p:spPr>
          <a:xfrm>
            <a:off x="502920" y="1874520"/>
            <a:ext cx="342900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6072" y="1993392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Налоговые</a:t>
            </a: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неналоговые</a:t>
            </a:r>
            <a:endParaRPr lang="en-US" sz="1100" b="1" dirty="0"/>
          </a:p>
        </p:txBody>
      </p:sp>
      <p:sp>
        <p:nvSpPr>
          <p:cNvPr id="23" name="Shape 21"/>
          <p:cNvSpPr/>
          <p:nvPr/>
        </p:nvSpPr>
        <p:spPr>
          <a:xfrm>
            <a:off x="3931920" y="1874520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05072" y="1993392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5 671 400,00</a:t>
            </a:r>
            <a:endParaRPr lang="en-US" sz="1020" b="1" dirty="0"/>
          </a:p>
        </p:txBody>
      </p:sp>
      <p:sp>
        <p:nvSpPr>
          <p:cNvPr id="25" name="Shape 23"/>
          <p:cNvSpPr/>
          <p:nvPr/>
        </p:nvSpPr>
        <p:spPr>
          <a:xfrm>
            <a:off x="6492240" y="1874520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65392" y="1993392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5 964 200,00</a:t>
            </a:r>
            <a:endParaRPr lang="en-US" sz="1020" b="1" dirty="0"/>
          </a:p>
        </p:txBody>
      </p:sp>
      <p:sp>
        <p:nvSpPr>
          <p:cNvPr id="27" name="Shape 25"/>
          <p:cNvSpPr/>
          <p:nvPr/>
        </p:nvSpPr>
        <p:spPr>
          <a:xfrm>
            <a:off x="9052560" y="1874520"/>
            <a:ext cx="265176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25712" y="1993392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6 269 500,00</a:t>
            </a:r>
            <a:endParaRPr lang="en-US" sz="1020" b="1" dirty="0"/>
          </a:p>
        </p:txBody>
      </p:sp>
      <p:sp>
        <p:nvSpPr>
          <p:cNvPr id="29" name="Shape 27"/>
          <p:cNvSpPr/>
          <p:nvPr/>
        </p:nvSpPr>
        <p:spPr>
          <a:xfrm>
            <a:off x="502920" y="2295144"/>
            <a:ext cx="34290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76072" y="2414016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Безвозмездные</a:t>
            </a:r>
            <a:endParaRPr lang="en-US" sz="1100" b="1" dirty="0"/>
          </a:p>
        </p:txBody>
      </p:sp>
      <p:sp>
        <p:nvSpPr>
          <p:cNvPr id="31" name="Shape 29"/>
          <p:cNvSpPr/>
          <p:nvPr/>
        </p:nvSpPr>
        <p:spPr>
          <a:xfrm>
            <a:off x="3931920" y="2295144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005072" y="2414016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1 868 605,00</a:t>
            </a:r>
            <a:endParaRPr lang="en-US" sz="1020" b="1" dirty="0"/>
          </a:p>
        </p:txBody>
      </p:sp>
      <p:sp>
        <p:nvSpPr>
          <p:cNvPr id="33" name="Shape 31"/>
          <p:cNvSpPr/>
          <p:nvPr/>
        </p:nvSpPr>
        <p:spPr>
          <a:xfrm>
            <a:off x="6492240" y="2295144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ru-RU" dirty="0"/>
          </a:p>
        </p:txBody>
      </p:sp>
      <p:sp>
        <p:nvSpPr>
          <p:cNvPr id="34" name="Text 32"/>
          <p:cNvSpPr/>
          <p:nvPr/>
        </p:nvSpPr>
        <p:spPr>
          <a:xfrm>
            <a:off x="6565392" y="2414016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1 878 169,00</a:t>
            </a:r>
            <a:endParaRPr lang="en-US" sz="1020" b="1" dirty="0"/>
          </a:p>
        </p:txBody>
      </p:sp>
      <p:sp>
        <p:nvSpPr>
          <p:cNvPr id="35" name="Shape 33"/>
          <p:cNvSpPr/>
          <p:nvPr/>
        </p:nvSpPr>
        <p:spPr>
          <a:xfrm>
            <a:off x="9052560" y="2295144"/>
            <a:ext cx="26517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125712" y="2414016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3 692 279,00</a:t>
            </a:r>
            <a:endParaRPr lang="en-US" sz="1020" b="1" dirty="0"/>
          </a:p>
        </p:txBody>
      </p:sp>
      <p:sp>
        <p:nvSpPr>
          <p:cNvPr id="37" name="Shape 35"/>
          <p:cNvSpPr/>
          <p:nvPr/>
        </p:nvSpPr>
        <p:spPr>
          <a:xfrm>
            <a:off x="502920" y="2715768"/>
            <a:ext cx="342900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76072" y="2834640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Расходы, всего</a:t>
            </a:r>
            <a:endParaRPr lang="en-US" sz="1100" b="1" dirty="0"/>
          </a:p>
        </p:txBody>
      </p:sp>
      <p:sp>
        <p:nvSpPr>
          <p:cNvPr id="39" name="Shape 37"/>
          <p:cNvSpPr/>
          <p:nvPr/>
        </p:nvSpPr>
        <p:spPr>
          <a:xfrm>
            <a:off x="3931920" y="2715768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005072" y="283464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7 540 005,00</a:t>
            </a:r>
            <a:endParaRPr lang="en-US" sz="1200" b="1" dirty="0"/>
          </a:p>
        </p:txBody>
      </p:sp>
      <p:sp>
        <p:nvSpPr>
          <p:cNvPr id="41" name="Shape 39"/>
          <p:cNvSpPr/>
          <p:nvPr/>
        </p:nvSpPr>
        <p:spPr>
          <a:xfrm>
            <a:off x="6492240" y="2715768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565392" y="283464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7 842 369,00</a:t>
            </a:r>
            <a:endParaRPr lang="en-US" sz="1200" b="1" dirty="0"/>
          </a:p>
        </p:txBody>
      </p:sp>
      <p:sp>
        <p:nvSpPr>
          <p:cNvPr id="43" name="Shape 41"/>
          <p:cNvSpPr/>
          <p:nvPr/>
        </p:nvSpPr>
        <p:spPr>
          <a:xfrm>
            <a:off x="9052560" y="2715768"/>
            <a:ext cx="265176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9125712" y="2834640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9 961 779,00</a:t>
            </a:r>
            <a:endParaRPr lang="en-US" sz="1200" b="1" dirty="0"/>
          </a:p>
        </p:txBody>
      </p:sp>
      <p:sp>
        <p:nvSpPr>
          <p:cNvPr id="45" name="Shape 43"/>
          <p:cNvSpPr/>
          <p:nvPr/>
        </p:nvSpPr>
        <p:spPr>
          <a:xfrm>
            <a:off x="502920" y="3136392"/>
            <a:ext cx="34290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76072" y="3255264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Общегос</a:t>
            </a:r>
            <a:r>
              <a:rPr lang="ru-RU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ударственные</a:t>
            </a: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вопросы</a:t>
            </a:r>
            <a:endParaRPr lang="en-US" sz="1100" b="1" dirty="0"/>
          </a:p>
        </p:txBody>
      </p:sp>
      <p:sp>
        <p:nvSpPr>
          <p:cNvPr id="47" name="Shape 45"/>
          <p:cNvSpPr/>
          <p:nvPr/>
        </p:nvSpPr>
        <p:spPr>
          <a:xfrm>
            <a:off x="3931920" y="3136392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005072" y="3255264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4 057 445,00</a:t>
            </a:r>
            <a:endParaRPr lang="en-US" sz="1020" b="1" dirty="0"/>
          </a:p>
        </p:txBody>
      </p:sp>
      <p:sp>
        <p:nvSpPr>
          <p:cNvPr id="49" name="Shape 47"/>
          <p:cNvSpPr/>
          <p:nvPr/>
        </p:nvSpPr>
        <p:spPr>
          <a:xfrm>
            <a:off x="6492240" y="3136392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565392" y="3255264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4 061 525,00</a:t>
            </a:r>
            <a:endParaRPr lang="en-US" sz="1020" b="1" dirty="0"/>
          </a:p>
        </p:txBody>
      </p:sp>
      <p:sp>
        <p:nvSpPr>
          <p:cNvPr id="51" name="Shape 49"/>
          <p:cNvSpPr/>
          <p:nvPr/>
        </p:nvSpPr>
        <p:spPr>
          <a:xfrm>
            <a:off x="9052560" y="3136392"/>
            <a:ext cx="26517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9125712" y="3255264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4 064 245,00</a:t>
            </a:r>
            <a:endParaRPr lang="en-US" sz="1020" b="1" dirty="0"/>
          </a:p>
        </p:txBody>
      </p:sp>
      <p:sp>
        <p:nvSpPr>
          <p:cNvPr id="53" name="Shape 51"/>
          <p:cNvSpPr/>
          <p:nvPr/>
        </p:nvSpPr>
        <p:spPr>
          <a:xfrm>
            <a:off x="502920" y="3557016"/>
            <a:ext cx="342900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76072" y="3675888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ЖКХ</a:t>
            </a:r>
            <a:endParaRPr lang="en-US" sz="1100" b="1" dirty="0"/>
          </a:p>
        </p:txBody>
      </p:sp>
      <p:sp>
        <p:nvSpPr>
          <p:cNvPr id="55" name="Shape 53"/>
          <p:cNvSpPr/>
          <p:nvPr/>
        </p:nvSpPr>
        <p:spPr>
          <a:xfrm>
            <a:off x="3931920" y="3557016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005072" y="367588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2 527 084,00</a:t>
            </a:r>
            <a:endParaRPr lang="en-US" sz="1020" b="1" dirty="0"/>
          </a:p>
        </p:txBody>
      </p:sp>
      <p:sp>
        <p:nvSpPr>
          <p:cNvPr id="57" name="Shape 55"/>
          <p:cNvSpPr/>
          <p:nvPr/>
        </p:nvSpPr>
        <p:spPr>
          <a:xfrm>
            <a:off x="6492240" y="3557016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565392" y="3675888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2 580 234,30</a:t>
            </a:r>
            <a:endParaRPr lang="en-US" sz="1020" b="1" dirty="0"/>
          </a:p>
        </p:txBody>
      </p:sp>
      <p:sp>
        <p:nvSpPr>
          <p:cNvPr id="59" name="Shape 57"/>
          <p:cNvSpPr/>
          <p:nvPr/>
        </p:nvSpPr>
        <p:spPr>
          <a:xfrm>
            <a:off x="9052560" y="3557016"/>
            <a:ext cx="265176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125712" y="3675888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4 332 528,05</a:t>
            </a:r>
            <a:endParaRPr lang="en-US" sz="1020" b="1" dirty="0"/>
          </a:p>
        </p:txBody>
      </p:sp>
      <p:sp>
        <p:nvSpPr>
          <p:cNvPr id="61" name="Shape 59"/>
          <p:cNvSpPr/>
          <p:nvPr/>
        </p:nvSpPr>
        <p:spPr>
          <a:xfrm>
            <a:off x="502920" y="3977640"/>
            <a:ext cx="34290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576072" y="4096512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Пожарная</a:t>
            </a: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безопасность</a:t>
            </a:r>
            <a:endParaRPr lang="en-US" sz="1100" b="1" dirty="0"/>
          </a:p>
        </p:txBody>
      </p:sp>
      <p:sp>
        <p:nvSpPr>
          <p:cNvPr id="63" name="Shape 61"/>
          <p:cNvSpPr/>
          <p:nvPr/>
        </p:nvSpPr>
        <p:spPr>
          <a:xfrm>
            <a:off x="3931920" y="3977640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4005072" y="4096512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137 800,00</a:t>
            </a:r>
            <a:endParaRPr lang="en-US" sz="1020" b="1" dirty="0"/>
          </a:p>
        </p:txBody>
      </p:sp>
      <p:sp>
        <p:nvSpPr>
          <p:cNvPr id="65" name="Shape 63"/>
          <p:cNvSpPr/>
          <p:nvPr/>
        </p:nvSpPr>
        <p:spPr>
          <a:xfrm>
            <a:off x="6492240" y="3977640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6565392" y="4096512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137 800,00</a:t>
            </a:r>
            <a:endParaRPr lang="en-US" sz="1020" b="1" dirty="0"/>
          </a:p>
        </p:txBody>
      </p:sp>
      <p:sp>
        <p:nvSpPr>
          <p:cNvPr id="67" name="Shape 65"/>
          <p:cNvSpPr/>
          <p:nvPr/>
        </p:nvSpPr>
        <p:spPr>
          <a:xfrm>
            <a:off x="9052560" y="3977640"/>
            <a:ext cx="26517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9125712" y="4096512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137 800,00</a:t>
            </a:r>
            <a:endParaRPr lang="en-US" sz="1020" b="1" dirty="0"/>
          </a:p>
        </p:txBody>
      </p:sp>
      <p:sp>
        <p:nvSpPr>
          <p:cNvPr id="69" name="Shape 67"/>
          <p:cNvSpPr/>
          <p:nvPr/>
        </p:nvSpPr>
        <p:spPr>
          <a:xfrm>
            <a:off x="502920" y="4398264"/>
            <a:ext cx="342900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576072" y="4517136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Культура</a:t>
            </a:r>
            <a:endParaRPr lang="en-US" sz="1100" b="1" dirty="0"/>
          </a:p>
        </p:txBody>
      </p:sp>
      <p:sp>
        <p:nvSpPr>
          <p:cNvPr id="71" name="Shape 69"/>
          <p:cNvSpPr/>
          <p:nvPr/>
        </p:nvSpPr>
        <p:spPr>
          <a:xfrm>
            <a:off x="3931920" y="4398264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4005072" y="4517136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138 010,00</a:t>
            </a:r>
            <a:endParaRPr lang="en-US" sz="1020" b="1" dirty="0"/>
          </a:p>
        </p:txBody>
      </p:sp>
      <p:sp>
        <p:nvSpPr>
          <p:cNvPr id="73" name="Shape 71"/>
          <p:cNvSpPr/>
          <p:nvPr/>
        </p:nvSpPr>
        <p:spPr>
          <a:xfrm>
            <a:off x="6492240" y="4398264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6565392" y="4517136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138 010,00</a:t>
            </a:r>
            <a:endParaRPr lang="en-US" sz="1020" b="1" dirty="0"/>
          </a:p>
        </p:txBody>
      </p:sp>
      <p:sp>
        <p:nvSpPr>
          <p:cNvPr id="75" name="Shape 73"/>
          <p:cNvSpPr/>
          <p:nvPr/>
        </p:nvSpPr>
        <p:spPr>
          <a:xfrm>
            <a:off x="9052560" y="4398264"/>
            <a:ext cx="265176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125712" y="4517136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138 010,00</a:t>
            </a:r>
            <a:endParaRPr lang="en-US" sz="1020" b="1" dirty="0"/>
          </a:p>
        </p:txBody>
      </p:sp>
      <p:sp>
        <p:nvSpPr>
          <p:cNvPr id="77" name="Shape 75"/>
          <p:cNvSpPr/>
          <p:nvPr/>
        </p:nvSpPr>
        <p:spPr>
          <a:xfrm>
            <a:off x="502920" y="4818888"/>
            <a:ext cx="342900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576072" y="4937760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</a:t>
            </a:r>
            <a:r>
              <a:rPr lang="ru-RU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иональная</a:t>
            </a: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оборона</a:t>
            </a:r>
            <a:endParaRPr lang="en-US" sz="1100" b="1" dirty="0"/>
          </a:p>
        </p:txBody>
      </p:sp>
      <p:sp>
        <p:nvSpPr>
          <p:cNvPr id="79" name="Shape 77"/>
          <p:cNvSpPr/>
          <p:nvPr/>
        </p:nvSpPr>
        <p:spPr>
          <a:xfrm>
            <a:off x="3931920" y="4818888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0" name="Text 78"/>
          <p:cNvSpPr/>
          <p:nvPr/>
        </p:nvSpPr>
        <p:spPr>
          <a:xfrm>
            <a:off x="4005072" y="493776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579 666,00</a:t>
            </a:r>
            <a:endParaRPr lang="en-US" sz="1020" b="1" dirty="0"/>
          </a:p>
        </p:txBody>
      </p:sp>
      <p:sp>
        <p:nvSpPr>
          <p:cNvPr id="81" name="Shape 79"/>
          <p:cNvSpPr/>
          <p:nvPr/>
        </p:nvSpPr>
        <p:spPr>
          <a:xfrm>
            <a:off x="6492240" y="4818888"/>
            <a:ext cx="256032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2" name="Text 80"/>
          <p:cNvSpPr/>
          <p:nvPr/>
        </p:nvSpPr>
        <p:spPr>
          <a:xfrm>
            <a:off x="6565392" y="4937760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644 887,00</a:t>
            </a:r>
            <a:endParaRPr lang="en-US" sz="1020" b="1" dirty="0"/>
          </a:p>
        </p:txBody>
      </p:sp>
      <p:sp>
        <p:nvSpPr>
          <p:cNvPr id="83" name="Shape 81"/>
          <p:cNvSpPr/>
          <p:nvPr/>
        </p:nvSpPr>
        <p:spPr>
          <a:xfrm>
            <a:off x="9052560" y="4818888"/>
            <a:ext cx="2651760" cy="420624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4" name="Text 82"/>
          <p:cNvSpPr/>
          <p:nvPr/>
        </p:nvSpPr>
        <p:spPr>
          <a:xfrm>
            <a:off x="9125712" y="4937760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817 006,00</a:t>
            </a:r>
            <a:endParaRPr lang="en-US" sz="1020" b="1" dirty="0"/>
          </a:p>
        </p:txBody>
      </p:sp>
      <p:sp>
        <p:nvSpPr>
          <p:cNvPr id="85" name="Shape 83"/>
          <p:cNvSpPr/>
          <p:nvPr/>
        </p:nvSpPr>
        <p:spPr>
          <a:xfrm>
            <a:off x="502920" y="5239512"/>
            <a:ext cx="342900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6" name="Text 84"/>
          <p:cNvSpPr/>
          <p:nvPr/>
        </p:nvSpPr>
        <p:spPr>
          <a:xfrm>
            <a:off x="576072" y="5358384"/>
            <a:ext cx="32826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ru-RU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	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Условно</a:t>
            </a:r>
            <a:r>
              <a:rPr lang="en-US" sz="11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утвержд</a:t>
            </a:r>
            <a:r>
              <a:rPr lang="ru-RU" sz="1100" b="1" dirty="0" err="1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енные</a:t>
            </a:r>
            <a:endParaRPr lang="en-US" sz="1100" b="1" dirty="0"/>
          </a:p>
        </p:txBody>
      </p:sp>
      <p:sp>
        <p:nvSpPr>
          <p:cNvPr id="87" name="Shape 85"/>
          <p:cNvSpPr/>
          <p:nvPr/>
        </p:nvSpPr>
        <p:spPr>
          <a:xfrm>
            <a:off x="3931920" y="5239512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8" name="Text 86"/>
          <p:cNvSpPr/>
          <p:nvPr/>
        </p:nvSpPr>
        <p:spPr>
          <a:xfrm>
            <a:off x="4005072" y="5358384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</a:t>
            </a:r>
            <a:endParaRPr lang="en-US" sz="1020" b="1" dirty="0"/>
          </a:p>
        </p:txBody>
      </p:sp>
      <p:sp>
        <p:nvSpPr>
          <p:cNvPr id="89" name="Shape 87"/>
          <p:cNvSpPr/>
          <p:nvPr/>
        </p:nvSpPr>
        <p:spPr>
          <a:xfrm>
            <a:off x="6492240" y="5239512"/>
            <a:ext cx="256032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0" name="Text 88"/>
          <p:cNvSpPr/>
          <p:nvPr/>
        </p:nvSpPr>
        <p:spPr>
          <a:xfrm>
            <a:off x="6565392" y="5358384"/>
            <a:ext cx="2414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179 912,70</a:t>
            </a:r>
            <a:endParaRPr lang="en-US" sz="1020" b="1" dirty="0"/>
          </a:p>
        </p:txBody>
      </p:sp>
      <p:sp>
        <p:nvSpPr>
          <p:cNvPr id="91" name="Shape 89"/>
          <p:cNvSpPr/>
          <p:nvPr/>
        </p:nvSpPr>
        <p:spPr>
          <a:xfrm>
            <a:off x="9052560" y="5239512"/>
            <a:ext cx="2651760" cy="420624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2" name="Text 90"/>
          <p:cNvSpPr/>
          <p:nvPr/>
        </p:nvSpPr>
        <p:spPr>
          <a:xfrm>
            <a:off x="9125712" y="5358384"/>
            <a:ext cx="250545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r">
              <a:buNone/>
            </a:pPr>
            <a:r>
              <a:rPr lang="en-US" sz="102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372 189,95</a:t>
            </a:r>
            <a:endParaRPr lang="en-US" sz="1020" b="1" dirty="0"/>
          </a:p>
        </p:txBody>
      </p:sp>
      <p:sp>
        <p:nvSpPr>
          <p:cNvPr id="9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684264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64748B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lang="en-US" b="1"/>
              <a:t>9</a:t>
            </a:fld>
            <a:endParaRPr lang="en-US" b="1"/>
          </a:p>
        </p:txBody>
      </p:sp>
      <p:sp>
        <p:nvSpPr>
          <p:cNvPr id="94" name="Text 19"/>
          <p:cNvSpPr/>
          <p:nvPr/>
        </p:nvSpPr>
        <p:spPr>
          <a:xfrm>
            <a:off x="2532888" y="5993892"/>
            <a:ext cx="777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766E"/>
                </a:solidFill>
              </a:rPr>
              <a:t>Бюджет сформирован без дефицита на весь период 2026-2028 гг.</a:t>
            </a:r>
            <a:endParaRPr lang="en-US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715</Words>
  <Application>Microsoft Office PowerPoint</Application>
  <PresentationFormat>Широкоэкранный</PresentationFormat>
  <Paragraphs>191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 2026-2028</dc:title>
  <dc:subject>Бюджет для граждан</dc:subject>
  <dc:creator>OpenAI</dc:creator>
  <cp:lastModifiedBy>Ксения Костромитина</cp:lastModifiedBy>
  <cp:revision>2</cp:revision>
  <dcterms:created xsi:type="dcterms:W3CDTF">2026-04-28T19:15:01Z</dcterms:created>
  <dcterms:modified xsi:type="dcterms:W3CDTF">2026-04-28T20:14:23Z</dcterms:modified>
</cp:coreProperties>
</file>