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8" r:id="rId5"/>
    <p:sldId id="274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75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3F4"/>
    <a:srgbClr val="CCFFCC"/>
    <a:srgbClr val="B2606E"/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4" autoAdjust="0"/>
    <p:restoredTop sz="96616" autoAdjust="0"/>
  </p:normalViewPr>
  <p:slideViewPr>
    <p:cSldViewPr snapToGrid="0" showGuides="1">
      <p:cViewPr varScale="1">
        <p:scale>
          <a:sx n="107" d="100"/>
          <a:sy n="107" d="100"/>
        </p:scale>
        <p:origin x="69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3"/>
    </p:cViewPr>
  </p:sorterViewPr>
  <p:notesViewPr>
    <p:cSldViewPr snapToGrid="0"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Доходы в 2025 году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Лист1!$H$1:$H$2</c:f>
              <c:strCache>
                <c:ptCount val="2"/>
                <c:pt idx="0">
                  <c:v>План</c:v>
                </c:pt>
                <c:pt idx="1">
                  <c:v>тыс. руб.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Лист1!$G$3:$G$4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Лист1!$H$3:$H$4</c:f>
              <c:numCache>
                <c:formatCode>[&gt;=0.005]#\ ##0.00;[&lt;=-0.005]\-#\ ##0.00;#\ ##0.00</c:formatCode>
                <c:ptCount val="2"/>
                <c:pt idx="0">
                  <c:v>4117.5</c:v>
                </c:pt>
                <c:pt idx="1">
                  <c:v>6949.2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50-4575-BF60-30167A44528D}"/>
            </c:ext>
          </c:extLst>
        </c:ser>
        <c:ser>
          <c:idx val="1"/>
          <c:order val="1"/>
          <c:tx>
            <c:strRef>
              <c:f>Лист1!$I$1:$I$2</c:f>
              <c:strCache>
                <c:ptCount val="2"/>
                <c:pt idx="0">
                  <c:v>Факт</c:v>
                </c:pt>
                <c:pt idx="1">
                  <c:v>тыс. руб.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Лист1!$G$3:$G$4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Лист1!$I$3:$I$4</c:f>
              <c:numCache>
                <c:formatCode>[&gt;=0.005]#\ ##0.00;[&lt;=-0.005]\-#\ ##0.00;#\ ##0.00</c:formatCode>
                <c:ptCount val="2"/>
                <c:pt idx="0">
                  <c:v>5452.85</c:v>
                </c:pt>
                <c:pt idx="1">
                  <c:v>6948.95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50-4575-BF60-30167A4452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7179296"/>
        <c:axId val="1337438928"/>
      </c:barChart>
      <c:catAx>
        <c:axId val="121717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438928"/>
        <c:crosses val="autoZero"/>
        <c:auto val="1"/>
        <c:lblAlgn val="ctr"/>
        <c:lblOffset val="100"/>
        <c:noMultiLvlLbl val="0"/>
      </c:catAx>
      <c:valAx>
        <c:axId val="133743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&gt;=0.005]#\ ##0.00;[&lt;=-0.005]\-#\ ##0.00;#\ 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7179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Структура расходов в 2025 году</a:t>
            </a:r>
          </a:p>
        </c:rich>
      </c:tx>
      <c:layout>
        <c:manualLayout>
          <c:xMode val="edge"/>
          <c:yMode val="edge"/>
          <c:x val="0.28891078270388615"/>
          <c:y val="1.87793427230046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EF-48F5-86FA-9480D3855D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EF-48F5-86FA-9480D3855D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EF-48F5-86FA-9480D3855D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EF-48F5-86FA-9480D3855DAC}"/>
              </c:ext>
            </c:extLst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EF-48F5-86FA-9480D3855DA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EF-48F5-86FA-9480D3855DAC}"/>
              </c:ext>
            </c:extLst>
          </c:dPt>
          <c:dLbls>
            <c:dLbl>
              <c:idx val="0"/>
              <c:layout>
                <c:manualLayout>
                  <c:x val="-0.2320744389709907"/>
                  <c:y val="0.1306470494005150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84345922276957"/>
                      <c:h val="0.112676056338028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FEF-48F5-86FA-9480D3855DA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EF-48F5-86FA-9480D3855DAC}"/>
                </c:ext>
              </c:extLst>
            </c:dLbl>
            <c:dLbl>
              <c:idx val="4"/>
              <c:layout>
                <c:manualLayout>
                  <c:x val="0.23513465989165147"/>
                  <c:y val="-2.799822557391593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FEF-48F5-86FA-9480D3855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Лист1!$J$24:$J$29</c:f>
              <c:strCache>
                <c:ptCount val="6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хозяйство, благоустройство</c:v>
                </c:pt>
                <c:pt idx="5">
                  <c:v>Культура</c:v>
                </c:pt>
              </c:strCache>
            </c:strRef>
          </c:cat>
          <c:val>
            <c:numRef>
              <c:f>Лист1!$L$24:$L$29</c:f>
              <c:numCache>
                <c:formatCode>[&gt;=0.005]#\ ##0.00;[&lt;=-0.005]\-#\ ##0.00;#\ ##0.00</c:formatCode>
                <c:ptCount val="6"/>
                <c:pt idx="0">
                  <c:v>4951.16</c:v>
                </c:pt>
                <c:pt idx="1">
                  <c:v>408.34</c:v>
                </c:pt>
                <c:pt idx="2">
                  <c:v>12.8</c:v>
                </c:pt>
                <c:pt idx="3">
                  <c:v>750</c:v>
                </c:pt>
                <c:pt idx="4">
                  <c:v>5997.9</c:v>
                </c:pt>
                <c:pt idx="5">
                  <c:v>94.9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FEF-48F5-86FA-9480D3855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4C7C0A2-A89C-47DE-80F1-D7938B0F5D31}" type="datetime1">
              <a:rPr lang="ru-RU" smtClean="0"/>
              <a:t>14.04.2026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BE02CB2-C418-4FC3-8803-A9431037D3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5133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8930C-5F57-4844-A431-23A0881DC6EC}" type="datetime1">
              <a:rPr lang="ru-RU" smtClean="0"/>
              <a:pPr/>
              <a:t>14.04.2026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36304E-FDE3-4B4F-A3B7-EBE87F3FA5E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795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12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59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DF77-2959-050A-6245-6A23636D8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6C71FB6-7BC3-8D57-D191-24CE92269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D886C39-F16F-B31C-0B2E-21A0F1C85E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76BCCC-7467-7510-2086-9F8E0501B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45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16D77-1356-00F3-F00F-4D4188D3E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129DE1D-1266-2BD9-E5C4-A22442CE8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D180799-C913-7215-EC52-759BAD231F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0CA25B-9F30-2C6C-359A-723362F63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8959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A7EB-C190-FAFE-28A5-3BECFD399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FC4AE97-1CA9-6920-AFCA-E662310D7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6F69C62-3F07-AD7F-6C6C-B5709B923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50755-C7EC-47D2-EC54-0FE76A1CFC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76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1D077-A0D6-C9D2-CB97-8D70ADB1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26A8BDA-5FB2-E32B-63ED-4384D2C9C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CB6AA2B-8842-1D40-B940-EAD068DF4D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6DABD7-F2E8-E93C-44FE-4715ED2873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274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47CD6-7B3C-6EAD-1F89-36B627A06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C9E0846-388E-84C9-6653-8AE349F15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A612999-07DE-4DA7-F05C-5DDC9F674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B30BA9-9F41-27F8-7807-772F8076A7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661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F9F72-97E1-23A9-7F48-77F4BE1A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254F166-B8A1-0F78-824C-C116EF0C3B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5A5ECA2-E1E1-8B08-FC47-2A16770DAA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657DB8-71A5-3F06-9EA5-24A63FD299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611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04C28-3511-DB8D-5A90-61D366E5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029C098-56F9-0AE5-597E-FC32B5904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573E854-4D12-78E2-0197-70661EA10B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6616F3-4946-F253-2597-03103353DA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60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accent4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1737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груп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орма 19">
            <a:extLst>
              <a:ext uri="{FF2B5EF4-FFF2-40B4-BE49-F238E27FC236}">
                <a16:creationId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олилиния: Форма 20">
            <a:extLst>
              <a:ext uri="{FF2B5EF4-FFF2-40B4-BE49-F238E27FC236}">
                <a16:creationId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 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2">
            <a:extLst>
              <a:ext uri="{FF2B5EF4-FFF2-40B4-BE49-F238E27FC236}">
                <a16:creationId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pic>
        <p:nvPicPr>
          <p:cNvPr id="17" name="Графический объект 16" descr="Конверт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Графический объект 17" descr="Сеть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19AB8-2D8F-4EE5-B4E4-7A48430A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998" y="3309109"/>
            <a:ext cx="5163222" cy="673365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4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одзаголовок 2">
            <a:extLst>
              <a:ext uri="{FF2B5EF4-FFF2-40B4-BE49-F238E27FC236}">
                <a16:creationId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pic>
        <p:nvPicPr>
          <p:cNvPr id="18" name="Графический объект 16" descr="Конверт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3" name="Графический объект 17" descr="Сеть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66C42-DD4B-4BFA-BE15-4D20CFD5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744" y="3275218"/>
            <a:ext cx="5188475" cy="82662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000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 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1652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8706DBD-D7E1-4734-A193-C7FE296EA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5125"/>
            <a:ext cx="10837862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27" name="Объект 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385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E32FD-35A0-490A-BE40-FBF894A7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5125"/>
            <a:ext cx="10837862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4" name="Объект 2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7" name="Объект 3">
            <a:extLst>
              <a:ext uri="{FF2B5EF4-FFF2-40B4-BE49-F238E27FC236}">
                <a16:creationId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61618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E32FD-35A0-490A-BE40-FBF894A7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5125"/>
            <a:ext cx="10837862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4" name="Текст 2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Объект 3">
            <a:extLst>
              <a:ext uri="{FF2B5EF4-FFF2-40B4-BE49-F238E27FC236}">
                <a16:creationId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8" name="Текст 4">
            <a:extLst>
              <a:ext uri="{FF2B5EF4-FFF2-40B4-BE49-F238E27FC236}">
                <a16:creationId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Объект 5">
            <a:extLst>
              <a:ext uri="{FF2B5EF4-FFF2-40B4-BE49-F238E27FC236}">
                <a16:creationId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76319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Заголовок 1">
            <a:extLst>
              <a:ext uri="{FF2B5EF4-FFF2-40B4-BE49-F238E27FC236}">
                <a16:creationId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8970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7" name="Текст 3">
            <a:extLst>
              <a:ext uri="{FF2B5EF4-FFF2-40B4-BE49-F238E27FC236}">
                <a16:creationId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2">
            <a:extLst>
              <a:ext uri="{FF2B5EF4-FFF2-40B4-BE49-F238E27FC236}">
                <a16:creationId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464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173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Место для замещающего текста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 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Рисунок 5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Рисунок 11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значок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2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Место для раздела 01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Место для раздела 02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значок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Рисунок 11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799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alphaModFix amt="3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Бюджет для граждан за 2025 год Богатовского сельского поселения в Республике Крым</a:t>
            </a:r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75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1" r:id="rId16"/>
    <p:sldLayoutId id="2147483672" r:id="rId17"/>
    <p:sldLayoutId id="2147483674" r:id="rId18"/>
    <p:sldLayoutId id="2147483673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4457" y="6076625"/>
            <a:ext cx="2634112" cy="510973"/>
          </a:xfrm>
        </p:spPr>
        <p:txBody>
          <a:bodyPr rtlCol="0"/>
          <a:lstStyle/>
          <a:p>
            <a:pPr algn="ctr" rtl="0"/>
            <a:r>
              <a:rPr lang="ru-RU" sz="1000">
                <a:latin typeface="+mn-lt"/>
              </a:rPr>
              <a:t>Цикламен Кузнецова — эндемик, который сохранился только  в богатовском сельском поселении</a:t>
            </a:r>
            <a:endParaRPr lang="ru-RU" sz="1000" dirty="0"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D7F97D-15E8-4032-B615-0562046B75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/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470C1C-C572-CA91-7FC2-CD11B006A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9275"/>
            <a:ext cx="1132486" cy="12896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73246A-6F4A-AD92-5F40-7E53E8C2C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4188" y="369275"/>
            <a:ext cx="1019976" cy="1289622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D288B42-A062-6FAC-5CC6-5405A86781E6}"/>
              </a:ext>
            </a:extLst>
          </p:cNvPr>
          <p:cNvSpPr txBox="1">
            <a:spLocks/>
          </p:cNvSpPr>
          <p:nvPr/>
        </p:nvSpPr>
        <p:spPr>
          <a:xfrm>
            <a:off x="6175529" y="1605103"/>
            <a:ext cx="5808489" cy="30082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rgbClr val="F9F3F4"/>
                </a:solidFill>
              </a:rPr>
              <a:t>Бюджет</a:t>
            </a:r>
            <a:r>
              <a:rPr lang="ru-RU" sz="3200" dirty="0"/>
              <a:t> для граждан</a:t>
            </a:r>
          </a:p>
          <a:p>
            <a:pPr algn="ctr"/>
            <a:endParaRPr lang="ru-RU" sz="1000" dirty="0"/>
          </a:p>
          <a:p>
            <a:pPr algn="ctr"/>
            <a:r>
              <a:rPr lang="ru-RU" sz="2400" dirty="0"/>
              <a:t>Отчет </a:t>
            </a:r>
            <a:br>
              <a:rPr lang="ru-RU" sz="2400" dirty="0"/>
            </a:br>
            <a:r>
              <a:rPr lang="ru-RU" sz="2400" dirty="0"/>
              <a:t>об исполнении бюджета Богатовского  </a:t>
            </a:r>
          </a:p>
          <a:p>
            <a:pPr algn="ctr"/>
            <a:r>
              <a:rPr lang="ru-RU" sz="2400" dirty="0"/>
              <a:t>сельского поселения </a:t>
            </a:r>
          </a:p>
          <a:p>
            <a:pPr algn="ctr"/>
            <a:r>
              <a:rPr lang="ru-RU" sz="2400" dirty="0"/>
              <a:t>Белогорского района</a:t>
            </a:r>
            <a:br>
              <a:rPr lang="ru-RU" sz="2400" dirty="0"/>
            </a:br>
            <a:r>
              <a:rPr lang="ru-RU" sz="2400" dirty="0"/>
              <a:t>за 2025 год</a:t>
            </a:r>
          </a:p>
        </p:txBody>
      </p:sp>
    </p:spTree>
    <p:extLst>
      <p:ext uri="{BB962C8B-B14F-4D97-AF65-F5344CB8AC3E}">
        <p14:creationId xmlns:p14="http://schemas.microsoft.com/office/powerpoint/2010/main" val="3167172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A848AE-6541-1AA6-FA6B-7A93E0AF2C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r="-1" b="-1"/>
          <a:stretch>
            <a:fillRect/>
          </a:stretch>
        </p:blipFill>
        <p:spPr>
          <a:xfrm>
            <a:off x="710812" y="728545"/>
            <a:ext cx="5305661" cy="5305661"/>
          </a:xfrm>
          <a:prstGeom prst="ellipse">
            <a:avLst/>
          </a:prstGeom>
          <a:noFill/>
        </p:spPr>
      </p:pic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10F9F51E-A3D5-4726-BACE-D5CDD8A46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rmAutofit/>
          </a:bodyPr>
          <a:lstStyle/>
          <a:p>
            <a:r>
              <a:rPr lang="en-US" dirty="0"/>
              <a:t>bogatoe_s.s@mail.ru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91501E1-4EA1-44EB-AF62-6F74678A23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2320" y="5012635"/>
            <a:ext cx="4533900" cy="503238"/>
          </a:xfrm>
        </p:spPr>
        <p:txBody>
          <a:bodyPr rtlCol="0">
            <a:normAutofit lnSpcReduction="10000"/>
          </a:bodyPr>
          <a:lstStyle/>
          <a:p>
            <a:r>
              <a:rPr lang="ru-RU" dirty="0"/>
              <a:t>Крым, Белогорский район, с. Богатое, ул. Московская, 54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32C5D74-7E71-4488-B3EF-73A86F0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744" y="3275218"/>
            <a:ext cx="5188475" cy="826628"/>
          </a:xfrm>
        </p:spPr>
        <p:txBody>
          <a:bodyPr wrap="square" rtlCol="0" anchor="ctr">
            <a:normAutofit/>
          </a:bodyPr>
          <a:lstStyle/>
          <a:p>
            <a:pPr rtl="0"/>
            <a:r>
              <a:rPr lang="ru-RU" sz="5100"/>
              <a:t>Спасибо</a:t>
            </a:r>
          </a:p>
        </p:txBody>
      </p:sp>
    </p:spTree>
    <p:extLst>
      <p:ext uri="{BB962C8B-B14F-4D97-AF65-F5344CB8AC3E}">
        <p14:creationId xmlns:p14="http://schemas.microsoft.com/office/powerpoint/2010/main" val="29288024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Доходы и расходы бюджета в 2025 году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2</a:t>
            </a:fld>
            <a:endParaRPr lang="ru-RU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7EBF03B-693A-EB54-0A72-948419A672D9}"/>
              </a:ext>
            </a:extLst>
          </p:cNvPr>
          <p:cNvSpPr txBox="1"/>
          <p:nvPr/>
        </p:nvSpPr>
        <p:spPr>
          <a:xfrm>
            <a:off x="816371" y="1656273"/>
            <a:ext cx="1084178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Представляем Вашему вниманию Отчет об исполнении бюджета Богатовского сельского поселения Белогорского района Республики Крым за 2025 год.</a:t>
            </a:r>
          </a:p>
          <a:p>
            <a:pPr algn="just">
              <a:spcAft>
                <a:spcPts val="1200"/>
              </a:spcAft>
            </a:pP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Бюджет для граждан нацелен на получение  обратной связи от жителей поселения, которых  волнуют проблемы  муниципальных финансов.  </a:t>
            </a:r>
          </a:p>
          <a:p>
            <a:pPr algn="just"/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Надеемся, что представление бюджета в понятной  для жителей форме повысит уровень общественного  участия граждан в бюджетном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435634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BA4DD-BAD3-DD4C-D8A7-597D36C39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D7D36BE-B013-64DB-8C0B-7679B59A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CF261-4F9C-0CFD-675B-8D02D69030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  <a:noFill/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Доходы и расходы бюджета в 2025 году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EDF5FE2-E830-72FF-B3E8-4D90B1B50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250419"/>
              </p:ext>
            </p:extLst>
          </p:nvPr>
        </p:nvGraphicFramePr>
        <p:xfrm>
          <a:off x="1718858" y="1991741"/>
          <a:ext cx="9002376" cy="2473935"/>
        </p:xfrm>
        <a:graphic>
          <a:graphicData uri="http://schemas.openxmlformats.org/drawingml/2006/table">
            <a:tbl>
              <a:tblPr/>
              <a:tblGrid>
                <a:gridCol w="3367301">
                  <a:extLst>
                    <a:ext uri="{9D8B030D-6E8A-4147-A177-3AD203B41FA5}">
                      <a16:colId xmlns:a16="http://schemas.microsoft.com/office/drawing/2014/main" val="3616560265"/>
                    </a:ext>
                  </a:extLst>
                </a:gridCol>
                <a:gridCol w="1649290">
                  <a:extLst>
                    <a:ext uri="{9D8B030D-6E8A-4147-A177-3AD203B41FA5}">
                      <a16:colId xmlns:a16="http://schemas.microsoft.com/office/drawing/2014/main" val="1287123370"/>
                    </a:ext>
                  </a:extLst>
                </a:gridCol>
                <a:gridCol w="1649290">
                  <a:extLst>
                    <a:ext uri="{9D8B030D-6E8A-4147-A177-3AD203B41FA5}">
                      <a16:colId xmlns:a16="http://schemas.microsoft.com/office/drawing/2014/main" val="1338117288"/>
                    </a:ext>
                  </a:extLst>
                </a:gridCol>
                <a:gridCol w="2336495">
                  <a:extLst>
                    <a:ext uri="{9D8B030D-6E8A-4147-A177-3AD203B41FA5}">
                      <a16:colId xmlns:a16="http://schemas.microsoft.com/office/drawing/2014/main" val="3080927075"/>
                    </a:ext>
                  </a:extLst>
                </a:gridCol>
              </a:tblGrid>
              <a:tr h="4947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Показатель</a:t>
                      </a:r>
                    </a:p>
                  </a:txBody>
                  <a:tcPr marL="20616" marR="20616" marT="2061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План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Факт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Исполнение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30061"/>
                  </a:ext>
                </a:extLst>
              </a:tr>
              <a:tr h="4947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3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616" marR="20616" marT="2061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 руб.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 руб.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3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90554"/>
                  </a:ext>
                </a:extLst>
              </a:tr>
              <a:tr h="4947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Доход</a:t>
                      </a:r>
                    </a:p>
                  </a:txBody>
                  <a:tcPr marL="20616" marR="20616" marT="20616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11 066,70</a:t>
                      </a:r>
                    </a:p>
                  </a:txBody>
                  <a:tcPr marL="20616" marR="20616" marT="2061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12 401,80</a:t>
                      </a:r>
                    </a:p>
                  </a:txBody>
                  <a:tcPr marL="20616" marR="20616" marT="2061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112,1%</a:t>
                      </a:r>
                    </a:p>
                  </a:txBody>
                  <a:tcPr marL="20616" marR="20616" marT="2061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094200"/>
                  </a:ext>
                </a:extLst>
              </a:tr>
              <a:tr h="4947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Расход</a:t>
                      </a:r>
                    </a:p>
                  </a:txBody>
                  <a:tcPr marL="20616" marR="20616" marT="20616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12 219,19</a:t>
                      </a:r>
                    </a:p>
                  </a:txBody>
                  <a:tcPr marL="20616" marR="20616" marT="2061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12 215,11</a:t>
                      </a:r>
                    </a:p>
                  </a:txBody>
                  <a:tcPr marL="20616" marR="20616" marT="2061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20616" marR="20616" marT="2061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723078"/>
                  </a:ext>
                </a:extLst>
              </a:tr>
              <a:tr h="4947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Дефицит/Профицит</a:t>
                      </a:r>
                    </a:p>
                  </a:txBody>
                  <a:tcPr marL="20616" marR="20616" marT="2061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-1 152,49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186,69</a:t>
                      </a: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616" marR="20616" marT="206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06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76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1BE9B-DBAA-364D-1155-49F41FCB2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A3FC85D-B7B0-E0BB-AB66-BFA6AFEA8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4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0BEF5-2127-F57F-DD49-F58B233A87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Доходы и расходы бюджета в 2025 году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E05974B-2F0B-DF1D-38C2-CF2779C5F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781669"/>
              </p:ext>
            </p:extLst>
          </p:nvPr>
        </p:nvGraphicFramePr>
        <p:xfrm>
          <a:off x="2661422" y="1166813"/>
          <a:ext cx="6869156" cy="5288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0771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E045B-572E-71B8-9237-A6D1BF06C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E69AA8F-8735-8CAE-7B5C-D0BC23B08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6688C-3600-0FDD-4B4B-D1DAF69388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Доходы и расходы бюджета в 2025 году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D68832D-34E4-9B2C-3F03-965D5E56E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055482"/>
              </p:ext>
            </p:extLst>
          </p:nvPr>
        </p:nvGraphicFramePr>
        <p:xfrm>
          <a:off x="698946" y="1867815"/>
          <a:ext cx="10794107" cy="3000600"/>
        </p:xfrm>
        <a:graphic>
          <a:graphicData uri="http://schemas.openxmlformats.org/drawingml/2006/table">
            <a:tbl>
              <a:tblPr/>
              <a:tblGrid>
                <a:gridCol w="7196070">
                  <a:extLst>
                    <a:ext uri="{9D8B030D-6E8A-4147-A177-3AD203B41FA5}">
                      <a16:colId xmlns:a16="http://schemas.microsoft.com/office/drawing/2014/main" val="826357274"/>
                    </a:ext>
                  </a:extLst>
                </a:gridCol>
                <a:gridCol w="1121466">
                  <a:extLst>
                    <a:ext uri="{9D8B030D-6E8A-4147-A177-3AD203B41FA5}">
                      <a16:colId xmlns:a16="http://schemas.microsoft.com/office/drawing/2014/main" val="511095638"/>
                    </a:ext>
                  </a:extLst>
                </a:gridCol>
                <a:gridCol w="1009095">
                  <a:extLst>
                    <a:ext uri="{9D8B030D-6E8A-4147-A177-3AD203B41FA5}">
                      <a16:colId xmlns:a16="http://schemas.microsoft.com/office/drawing/2014/main" val="1379498829"/>
                    </a:ext>
                  </a:extLst>
                </a:gridCol>
                <a:gridCol w="1467476">
                  <a:extLst>
                    <a:ext uri="{9D8B030D-6E8A-4147-A177-3AD203B41FA5}">
                      <a16:colId xmlns:a16="http://schemas.microsoft.com/office/drawing/2014/main" val="1596471531"/>
                    </a:ext>
                  </a:extLst>
                </a:gridCol>
              </a:tblGrid>
              <a:tr h="63150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Показатель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План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Факт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Отклонение 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20795"/>
                  </a:ext>
                </a:extLst>
              </a:tr>
              <a:tr h="3504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 руб.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 руб.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 руб.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624928"/>
                  </a:ext>
                </a:extLst>
              </a:tr>
              <a:tr h="3364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4 117,50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5 452,85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+1 335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514067"/>
                  </a:ext>
                </a:extLst>
              </a:tr>
              <a:tr h="3364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Налог на доходы физических лиц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709,60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688,29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-21,31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953907"/>
                  </a:ext>
                </a:extLst>
              </a:tr>
              <a:tr h="3364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Налог на имущество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302,9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572,51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+270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169877"/>
                  </a:ext>
                </a:extLst>
              </a:tr>
              <a:tr h="3364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Земельный налог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1 141,80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1 380,41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+239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152736"/>
                  </a:ext>
                </a:extLst>
              </a:tr>
              <a:tr h="3364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Доходы, получаемые в виде арендной платы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1 181,3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1 552,06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+371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028850"/>
                  </a:ext>
                </a:extLst>
              </a:tr>
              <a:tr h="3364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14018" marR="14018" marT="14018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781,70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1 259,47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+478</a:t>
                      </a:r>
                    </a:p>
                  </a:txBody>
                  <a:tcPr marL="14018" marR="14018" marT="1401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49492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42B983E-3547-099E-2D63-2704B0C6C436}"/>
              </a:ext>
            </a:extLst>
          </p:cNvPr>
          <p:cNvSpPr txBox="1"/>
          <p:nvPr/>
        </p:nvSpPr>
        <p:spPr>
          <a:xfrm>
            <a:off x="3056964" y="1260942"/>
            <a:ext cx="607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Налоговые и неналоговые доходы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132987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2DED6-9A9C-5B6B-18D4-5683BBFD2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19E5285-8535-AC03-E6B4-32D199885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318C5-DA31-72D2-90EB-84FAE72BC6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Доходы и расходы бюджета в 2025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1FC4C9-03FC-8028-64B9-127C9CFB67CC}"/>
              </a:ext>
            </a:extLst>
          </p:cNvPr>
          <p:cNvSpPr txBox="1"/>
          <p:nvPr/>
        </p:nvSpPr>
        <p:spPr>
          <a:xfrm>
            <a:off x="4011705" y="1260942"/>
            <a:ext cx="416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Безвозмездные поступления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0CAC2E8-ACB5-9B2D-F5C6-E912044B1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29323"/>
              </p:ext>
            </p:extLst>
          </p:nvPr>
        </p:nvGraphicFramePr>
        <p:xfrm>
          <a:off x="1775011" y="1821897"/>
          <a:ext cx="8641976" cy="4414251"/>
        </p:xfrm>
        <a:graphic>
          <a:graphicData uri="http://schemas.openxmlformats.org/drawingml/2006/table">
            <a:tbl>
              <a:tblPr/>
              <a:tblGrid>
                <a:gridCol w="5136266">
                  <a:extLst>
                    <a:ext uri="{9D8B030D-6E8A-4147-A177-3AD203B41FA5}">
                      <a16:colId xmlns:a16="http://schemas.microsoft.com/office/drawing/2014/main" val="3385240560"/>
                    </a:ext>
                  </a:extLst>
                </a:gridCol>
                <a:gridCol w="1270122">
                  <a:extLst>
                    <a:ext uri="{9D8B030D-6E8A-4147-A177-3AD203B41FA5}">
                      <a16:colId xmlns:a16="http://schemas.microsoft.com/office/drawing/2014/main" val="1464463221"/>
                    </a:ext>
                  </a:extLst>
                </a:gridCol>
                <a:gridCol w="1270122">
                  <a:extLst>
                    <a:ext uri="{9D8B030D-6E8A-4147-A177-3AD203B41FA5}">
                      <a16:colId xmlns:a16="http://schemas.microsoft.com/office/drawing/2014/main" val="806576717"/>
                    </a:ext>
                  </a:extLst>
                </a:gridCol>
                <a:gridCol w="965466">
                  <a:extLst>
                    <a:ext uri="{9D8B030D-6E8A-4147-A177-3AD203B41FA5}">
                      <a16:colId xmlns:a16="http://schemas.microsoft.com/office/drawing/2014/main" val="620510973"/>
                    </a:ext>
                  </a:extLst>
                </a:gridCol>
              </a:tblGrid>
              <a:tr h="28158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Показатель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План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Исполнение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047684"/>
                  </a:ext>
                </a:extLst>
              </a:tr>
              <a:tr h="1633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921543"/>
                  </a:ext>
                </a:extLst>
              </a:tr>
              <a:tr h="1555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6 949,19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6 948,95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162595"/>
                  </a:ext>
                </a:extLst>
              </a:tr>
              <a:tr h="41848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Дотации бюджетам сельских поселений на выравнивание бюджетной обеспеченности из бюджета субъекта Российской Федерации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845,57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845,57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294543"/>
                  </a:ext>
                </a:extLst>
              </a:tr>
              <a:tr h="28158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Дотации бюджетам сельских поселений на поддержку мер по обеспечению сбалансированности бюджетов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4 772,63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4 772,63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714950"/>
                  </a:ext>
                </a:extLst>
              </a:tr>
              <a:tr h="41848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Дотации бюджетам сельских поселений на выравнивание бюджетной обеспеченности из бюджетов муниципальных районов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344,67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344,67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64584"/>
                  </a:ext>
                </a:extLst>
              </a:tr>
              <a:tr h="5553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Субвенции бюджетам сельских поселений на выполнение передаваемых полномочий субъектов Российской Федерации (в рамках непрограммных расходов органов Республики Крым (полномочия в сфере административной ответственности)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0,98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0,98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984344"/>
                  </a:ext>
                </a:extLst>
              </a:tr>
              <a:tr h="5553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Субвенции бюджетам сельских поселений на осуществление первичного воинского учета органами местного самоуправления поселений, муниципальных и городских округов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408,34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408,34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794310"/>
                  </a:ext>
                </a:extLst>
              </a:tr>
              <a:tr h="6922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 межбюджетные трансферты, передаваемые бюджетам сельских поселений (на поощрение муниципальных управленческих команд за достижение значений (уровней) показателей для оценки эффективности деятельности высших должностных лиц)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39,06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39,06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450500"/>
                  </a:ext>
                </a:extLst>
              </a:tr>
              <a:tr h="8291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 межбюджетные трансферты, передаваемые бюджетам сельских поселений (на софинансирование расходных обязательств поселений, возникающих при выполнении полномочий органов местного самоуправления поселений по решению вопросов местного значения поселений из районного бюджета)</a:t>
                      </a:r>
                    </a:p>
                  </a:txBody>
                  <a:tcPr marL="7779" marR="7779" marT="777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537,94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537,70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779" marR="7779" marT="777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13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407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D979A-3161-795D-BF3C-4A5BE1D30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AD002B-5960-74B1-6DEE-100218C70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C2864-67DC-52AC-3922-CF9F71B57C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Доходы и расходы бюджета в 2025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69909B-1CE1-40C7-A82B-AC49375AF969}"/>
              </a:ext>
            </a:extLst>
          </p:cNvPr>
          <p:cNvSpPr txBox="1"/>
          <p:nvPr/>
        </p:nvSpPr>
        <p:spPr>
          <a:xfrm>
            <a:off x="4784911" y="1260942"/>
            <a:ext cx="2622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Расходы бюджета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A9AF437-547F-C89D-945B-76CEA4ECC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316222"/>
              </p:ext>
            </p:extLst>
          </p:nvPr>
        </p:nvGraphicFramePr>
        <p:xfrm>
          <a:off x="591297" y="3288366"/>
          <a:ext cx="6815791" cy="1733550"/>
        </p:xfrm>
        <a:graphic>
          <a:graphicData uri="http://schemas.openxmlformats.org/drawingml/2006/table">
            <a:tbl>
              <a:tblPr/>
              <a:tblGrid>
                <a:gridCol w="4050894">
                  <a:extLst>
                    <a:ext uri="{9D8B030D-6E8A-4147-A177-3AD203B41FA5}">
                      <a16:colId xmlns:a16="http://schemas.microsoft.com/office/drawing/2014/main" val="2247107046"/>
                    </a:ext>
                  </a:extLst>
                </a:gridCol>
                <a:gridCol w="1001725">
                  <a:extLst>
                    <a:ext uri="{9D8B030D-6E8A-4147-A177-3AD203B41FA5}">
                      <a16:colId xmlns:a16="http://schemas.microsoft.com/office/drawing/2014/main" val="1915573691"/>
                    </a:ext>
                  </a:extLst>
                </a:gridCol>
                <a:gridCol w="1001725">
                  <a:extLst>
                    <a:ext uri="{9D8B030D-6E8A-4147-A177-3AD203B41FA5}">
                      <a16:colId xmlns:a16="http://schemas.microsoft.com/office/drawing/2014/main" val="1699745916"/>
                    </a:ext>
                  </a:extLst>
                </a:gridCol>
                <a:gridCol w="761447">
                  <a:extLst>
                    <a:ext uri="{9D8B030D-6E8A-4147-A177-3AD203B41FA5}">
                      <a16:colId xmlns:a16="http://schemas.microsoft.com/office/drawing/2014/main" val="346995938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Показатель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План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Исполнение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88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7975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03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12 219,19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12 215,10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54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4 955,01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4 951,16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6300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Национальная оборона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408,34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408,34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542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0510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Национальная экономика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0835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Жилищно-коммунальное хозяйство, благоустройство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5 998,14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5 997,90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075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Культура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84641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B38EFE9F-2688-7C20-EDD0-23075F332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588260"/>
              </p:ext>
            </p:extLst>
          </p:nvPr>
        </p:nvGraphicFramePr>
        <p:xfrm>
          <a:off x="7171762" y="2126316"/>
          <a:ext cx="4827774" cy="4057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0484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7C984-A2D1-5059-B05A-4EC5C19F6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04AFDA1-0C9E-F048-984C-DC35EAB1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8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B6A26-D3F6-53AB-2A53-6F95EC1F3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Уважаемые жители нашего поселения!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72419B-2C4F-A253-CFFD-5927080286CA}"/>
              </a:ext>
            </a:extLst>
          </p:cNvPr>
          <p:cNvSpPr txBox="1"/>
          <p:nvPr/>
        </p:nvSpPr>
        <p:spPr>
          <a:xfrm>
            <a:off x="816371" y="1656273"/>
            <a:ext cx="10841785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Каждый из нас хочет видеть своё село ухоженным, безопасным и живым — с ровными дорогами, освещёнными улицами, чистыми дворами и возможностями для наших детей. Но важно помнить: всё это не появляется само по себе. За каждым фонарём, каждой отремонтированной дорогой и каждым благоустроенным двором стоят наши общие усилия.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Бюджет поселения — это не абстрактные цифры. Это отражение нашей ответственности друг перед другом. Его основа — налоги. И чем честнее и своевременнее они поступают, тем больше у нас возможностей развивать родное место.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Платить налоги вовремя — это не просто обязанность. Это вклад в собственное качество жизни. Это наш общий шаг к порядку и стабильности.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325899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82360-370B-2ADD-D6C9-318EAB4D4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BA86F18-470A-8649-76E6-8CA0CEFBD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19EE7-9012-3CBB-84DB-6DE51C3F1A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134" y="246063"/>
            <a:ext cx="10653824" cy="92075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Уважаемые жители нашего поселения!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18D8FF7-790A-5F47-A0A9-1F48FE683701}"/>
              </a:ext>
            </a:extLst>
          </p:cNvPr>
          <p:cNvSpPr txBox="1"/>
          <p:nvPr/>
        </p:nvSpPr>
        <p:spPr>
          <a:xfrm>
            <a:off x="816371" y="1656273"/>
            <a:ext cx="10841785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Не менее важно требовать от работодателей «белую» зарплату. Когда доходы скрываются, страдает не кто-то далёкий — страдает наше поселение. Недополученные средства — это неотремонтированные дороги, отсутствие благоустройства, слабая инфраструктура и меньше возможностей обеспечить безопасность.</a:t>
            </a:r>
          </a:p>
          <a:p>
            <a:pPr>
              <a:spcAft>
                <a:spcPts val="1200"/>
              </a:spcAft>
            </a:pPr>
            <a:r>
              <a:rPr lang="ru-RU" sz="2400" dirty="0"/>
              <a:t>Сильное поселение начинается с ответственности каждого. С честного труда. С прозрачных доходов. С понимания, что «общее» — это и есть наше личное.</a:t>
            </a:r>
          </a:p>
          <a:p>
            <a:pPr>
              <a:spcAft>
                <a:spcPts val="1200"/>
              </a:spcAft>
            </a:pPr>
            <a:r>
              <a:rPr lang="ru-RU" sz="2400" dirty="0"/>
              <a:t>Будущее нашего поселения— в наших руках. Сделаем его достойным!</a:t>
            </a:r>
          </a:p>
          <a:p>
            <a:pPr>
              <a:spcAft>
                <a:spcPts val="1200"/>
              </a:spcAft>
            </a:pP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29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Тема Office">
  <a:themeElements>
    <a:clrScheme name="Contoso v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55078"/>
      </a:accent1>
      <a:accent2>
        <a:srgbClr val="0F3955"/>
      </a:accent2>
      <a:accent3>
        <a:srgbClr val="BF678E"/>
      </a:accent3>
      <a:accent4>
        <a:srgbClr val="B2606E"/>
      </a:accent4>
      <a:accent5>
        <a:srgbClr val="731F1C"/>
      </a:accent5>
      <a:accent6>
        <a:srgbClr val="666666"/>
      </a:accent6>
      <a:hlink>
        <a:srgbClr val="BF678E"/>
      </a:hlink>
      <a:folHlink>
        <a:srgbClr val="731F1C"/>
      </a:folHlink>
    </a:clrScheme>
    <a:fontScheme name="Contoso v2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515_TF88997677" id="{B20EB055-FA54-4C27-B716-3EB77E8BFF1E}" vid="{50D2BDE3-78C5-49FC-AA90-D2DC7DC5972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Интеграл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B9F25"/>
    </a:hlink>
    <a:folHlink>
      <a:srgbClr val="B26B02"/>
    </a:folHlink>
  </a:clrScheme>
  <a:fontScheme name="Интеграл">
    <a:majorFont>
      <a:latin typeface="Tw Cen MT Condensed" panose="020B0606020104020203"/>
      <a:ea typeface=""/>
      <a:cs typeface=""/>
      <a:font script="Grek" typeface="Calibri"/>
      <a:font script="Cyrl" typeface="Calibri"/>
      <a:font script="Jpan" typeface="メイリオ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w Cen MT" panose="020B0602020104020603"/>
      <a:ea typeface=""/>
      <a:cs typeface=""/>
      <a:font script="Grek" typeface="Calibri"/>
      <a:font script="Cyrl" typeface="Calibri"/>
      <a:font script="Jpan" typeface="メイリオ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Интеграл">
    <a:fillStyleLst>
      <a:solidFill>
        <a:schemeClr val="phClr"/>
      </a:solidFill>
      <a:gradFill rotWithShape="1">
        <a:gsLst>
          <a:gs pos="0">
            <a:schemeClr val="phClr">
              <a:tint val="83000"/>
              <a:satMod val="100000"/>
              <a:lumMod val="100000"/>
            </a:schemeClr>
          </a:gs>
          <a:gs pos="100000">
            <a:schemeClr val="phClr">
              <a:tint val="61000"/>
              <a:satMod val="150000"/>
              <a:lumMod val="10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tint val="100000"/>
              <a:shade val="85000"/>
              <a:satMod val="100000"/>
              <a:lumMod val="100000"/>
            </a:schemeClr>
          </a:gs>
          <a:gs pos="100000">
            <a:schemeClr val="phClr">
              <a:tint val="90000"/>
              <a:shade val="100000"/>
              <a:satMod val="150000"/>
              <a:lum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12700" dir="5400000" algn="ctr" rotWithShape="0">
            <a:srgbClr val="000000">
              <a:alpha val="50000"/>
            </a:srgbClr>
          </a:outerShdw>
        </a:effectLst>
      </a:effectStyle>
      <a:effectStyle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phClr">
              <a:shade val="35000"/>
              <a:satMod val="160000"/>
            </a:schemeClr>
          </a:contourClr>
        </a:sp3d>
      </a:effectStyle>
    </a:effectStyleLst>
    <a:bgFillStyleLst>
      <a:solidFill>
        <a:schemeClr val="phClr"/>
      </a:solidFill>
      <a:solidFill>
        <a:schemeClr val="phClr">
          <a:tint val="95000"/>
          <a:shade val="85000"/>
          <a:satMod val="125000"/>
        </a:schemeClr>
      </a:solidFill>
      <a:blipFill rotWithShape="1">
        <a:blip xmlns:r="http://schemas.openxmlformats.org/officeDocument/2006/relationships" r:embed="rId1">
          <a:duotone>
            <a:schemeClr val="phClr">
              <a:tint val="95000"/>
              <a:shade val="74000"/>
              <a:satMod val="230000"/>
            </a:schemeClr>
            <a:schemeClr val="phClr">
              <a:tint val="92000"/>
              <a:shade val="69000"/>
              <a:satMod val="250000"/>
            </a:schemeClr>
          </a:duotone>
        </a:blip>
        <a:tile tx="0" ty="0" sx="40000" sy="40000" flip="none" algn="tl"/>
      </a:blip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44D11C4-B5F9-44C2-913E-1DC5DF7890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FCA88F-1E96-47BA-9B15-D836743B34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D08007-B5F0-4B81-8CE1-43AFAA162CF7}">
  <ds:schemaRefs>
    <ds:schemaRef ds:uri="71af3243-3dd4-4a8d-8c0d-dd76da1f02a5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16c05727-aa75-4e4a-9b5f-8a80a11658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розовом цвете</Template>
  <TotalTime>348</TotalTime>
  <Words>775</Words>
  <Application>Microsoft Office PowerPoint</Application>
  <PresentationFormat>Широкоэкранный</PresentationFormat>
  <Paragraphs>176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Corbel</vt:lpstr>
      <vt:lpstr>Times New Roman</vt:lpstr>
      <vt:lpstr>Тема Office</vt:lpstr>
      <vt:lpstr>Цикламен Кузнецова — эндемик, который сохранился только  в богатовском сельском поселении</vt:lpstr>
      <vt:lpstr>Доходы и расходы бюджета в 2025 году</vt:lpstr>
      <vt:lpstr>Доходы и расходы бюджета в 2025 году</vt:lpstr>
      <vt:lpstr>Доходы и расходы бюджета в 2025 году</vt:lpstr>
      <vt:lpstr>Доходы и расходы бюджета в 2025 году</vt:lpstr>
      <vt:lpstr>Доходы и расходы бюджета в 2025 году</vt:lpstr>
      <vt:lpstr>Доходы и расходы бюджета в 2025 году</vt:lpstr>
      <vt:lpstr>Уважаемые жители нашего поселения!</vt:lpstr>
      <vt:lpstr>Уважаемые жители нашего поселения!</vt:lpstr>
      <vt:lpstr>Спасибо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Ксения Костромитина</dc:creator>
  <cp:lastModifiedBy>Иванов Иван</cp:lastModifiedBy>
  <cp:revision>4</cp:revision>
  <dcterms:created xsi:type="dcterms:W3CDTF">2026-04-13T19:12:02Z</dcterms:created>
  <dcterms:modified xsi:type="dcterms:W3CDTF">2026-04-14T12:45:23Z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